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7"/>
  </p:notesMasterIdLst>
  <p:sldIdLst>
    <p:sldId id="256" r:id="rId2"/>
    <p:sldId id="279" r:id="rId3"/>
    <p:sldId id="260" r:id="rId4"/>
    <p:sldId id="275" r:id="rId5"/>
    <p:sldId id="274" r:id="rId6"/>
    <p:sldId id="258" r:id="rId7"/>
    <p:sldId id="262" r:id="rId8"/>
    <p:sldId id="259" r:id="rId9"/>
    <p:sldId id="263" r:id="rId10"/>
    <p:sldId id="257" r:id="rId11"/>
    <p:sldId id="261" r:id="rId12"/>
    <p:sldId id="271" r:id="rId13"/>
    <p:sldId id="264" r:id="rId14"/>
    <p:sldId id="269" r:id="rId15"/>
    <p:sldId id="270" r:id="rId16"/>
    <p:sldId id="273" r:id="rId17"/>
    <p:sldId id="272" r:id="rId18"/>
    <p:sldId id="266" r:id="rId19"/>
    <p:sldId id="276" r:id="rId20"/>
    <p:sldId id="277" r:id="rId21"/>
    <p:sldId id="265" r:id="rId22"/>
    <p:sldId id="278" r:id="rId23"/>
    <p:sldId id="268" r:id="rId24"/>
    <p:sldId id="280" r:id="rId25"/>
    <p:sldId id="281" r:id="rId26"/>
  </p:sldIdLst>
  <p:sldSz cx="12192000" cy="6858000"/>
  <p:notesSz cx="6858000" cy="91440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örkem Güngör" initials="GG" lastIdx="1" clrIdx="0">
    <p:extLst>
      <p:ext uri="{19B8F6BF-5375-455C-9EA6-DF929625EA0E}">
        <p15:presenceInfo xmlns:p15="http://schemas.microsoft.com/office/powerpoint/2012/main" userId="Görkem Güngö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56166" autoAdjust="0"/>
  </p:normalViewPr>
  <p:slideViewPr>
    <p:cSldViewPr snapToGrid="0">
      <p:cViewPr varScale="1">
        <p:scale>
          <a:sx n="50" d="100"/>
          <a:sy n="50" d="100"/>
        </p:scale>
        <p:origin x="2094"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3A6793-5E46-4291-B159-0656AE496BB9}" type="doc">
      <dgm:prSet loTypeId="urn:microsoft.com/office/officeart/2005/8/layout/venn1" loCatId="relationship" qsTypeId="urn:microsoft.com/office/officeart/2005/8/quickstyle/simple1" qsCatId="simple" csTypeId="urn:microsoft.com/office/officeart/2005/8/colors/colorful1" csCatId="colorful" phldr="1"/>
      <dgm:spPr/>
    </dgm:pt>
    <dgm:pt modelId="{7473B3FD-FAE2-489D-8831-F692F548562E}">
      <dgm:prSet phldrT="[Metin]" custT="1"/>
      <dgm:spPr/>
      <dgm:t>
        <a:bodyPr/>
        <a:lstStyle/>
        <a:p>
          <a:r>
            <a:rPr lang="tr-TR" sz="2000" dirty="0"/>
            <a:t>Space </a:t>
          </a:r>
          <a:r>
            <a:rPr lang="tr-TR" sz="2000" dirty="0" err="1"/>
            <a:t>Weather</a:t>
          </a:r>
          <a:endParaRPr lang="tr-TR" sz="6000" dirty="0"/>
        </a:p>
      </dgm:t>
    </dgm:pt>
    <dgm:pt modelId="{FC50B9C8-0331-4A0B-ACAD-DA40CDF0F221}" type="parTrans" cxnId="{3A1514E4-D083-413A-B733-96AE775A6EB2}">
      <dgm:prSet/>
      <dgm:spPr/>
      <dgm:t>
        <a:bodyPr/>
        <a:lstStyle/>
        <a:p>
          <a:endParaRPr lang="tr-TR"/>
        </a:p>
      </dgm:t>
    </dgm:pt>
    <dgm:pt modelId="{9A658B3A-2DDE-4288-8B8B-E989E6C8EB80}" type="sibTrans" cxnId="{3A1514E4-D083-413A-B733-96AE775A6EB2}">
      <dgm:prSet/>
      <dgm:spPr/>
      <dgm:t>
        <a:bodyPr/>
        <a:lstStyle/>
        <a:p>
          <a:endParaRPr lang="tr-TR"/>
        </a:p>
      </dgm:t>
    </dgm:pt>
    <dgm:pt modelId="{88A9A69A-8D9A-4685-B89E-26543366051F}">
      <dgm:prSet phldrT="[Metin]" custT="1"/>
      <dgm:spPr/>
      <dgm:t>
        <a:bodyPr/>
        <a:lstStyle/>
        <a:p>
          <a:pPr algn="r"/>
          <a:r>
            <a:rPr lang="tr-TR" sz="2000" dirty="0" err="1"/>
            <a:t>Science</a:t>
          </a:r>
          <a:endParaRPr lang="tr-TR" sz="2000" dirty="0"/>
        </a:p>
      </dgm:t>
    </dgm:pt>
    <dgm:pt modelId="{27E63388-C152-4CC6-886C-BE4BBD0E33C0}" type="parTrans" cxnId="{28B7F116-9350-4DEF-AB32-6C36A77FA32D}">
      <dgm:prSet/>
      <dgm:spPr/>
      <dgm:t>
        <a:bodyPr/>
        <a:lstStyle/>
        <a:p>
          <a:endParaRPr lang="tr-TR"/>
        </a:p>
      </dgm:t>
    </dgm:pt>
    <dgm:pt modelId="{3D5D9798-011F-4FB5-B6E2-1BB060A76F61}" type="sibTrans" cxnId="{28B7F116-9350-4DEF-AB32-6C36A77FA32D}">
      <dgm:prSet/>
      <dgm:spPr/>
      <dgm:t>
        <a:bodyPr/>
        <a:lstStyle/>
        <a:p>
          <a:endParaRPr lang="tr-TR"/>
        </a:p>
      </dgm:t>
    </dgm:pt>
    <dgm:pt modelId="{F369167A-5DD3-467B-8A27-0D91BCB3B831}">
      <dgm:prSet phldrT="[Metin]" custT="1"/>
      <dgm:spPr/>
      <dgm:t>
        <a:bodyPr/>
        <a:lstStyle/>
        <a:p>
          <a:pPr algn="l"/>
          <a:r>
            <a:rPr lang="tr-TR" sz="2000" dirty="0" err="1"/>
            <a:t>Society</a:t>
          </a:r>
          <a:endParaRPr lang="tr-TR" sz="3600" dirty="0"/>
        </a:p>
      </dgm:t>
    </dgm:pt>
    <dgm:pt modelId="{E2BB2C47-E6EE-43A5-AA76-B5DE420855FF}" type="parTrans" cxnId="{EFFD1F70-E1A5-4F71-998E-83D5504A984A}">
      <dgm:prSet/>
      <dgm:spPr/>
      <dgm:t>
        <a:bodyPr/>
        <a:lstStyle/>
        <a:p>
          <a:endParaRPr lang="tr-TR"/>
        </a:p>
      </dgm:t>
    </dgm:pt>
    <dgm:pt modelId="{B664EF46-D028-4113-B567-72279C0F9D07}" type="sibTrans" cxnId="{EFFD1F70-E1A5-4F71-998E-83D5504A984A}">
      <dgm:prSet/>
      <dgm:spPr/>
      <dgm:t>
        <a:bodyPr/>
        <a:lstStyle/>
        <a:p>
          <a:endParaRPr lang="tr-TR"/>
        </a:p>
      </dgm:t>
    </dgm:pt>
    <dgm:pt modelId="{03E2F55A-0852-42C8-918D-46EC30E5FC9A}" type="pres">
      <dgm:prSet presAssocID="{E03A6793-5E46-4291-B159-0656AE496BB9}" presName="compositeShape" presStyleCnt="0">
        <dgm:presLayoutVars>
          <dgm:chMax val="7"/>
          <dgm:dir/>
          <dgm:resizeHandles val="exact"/>
        </dgm:presLayoutVars>
      </dgm:prSet>
      <dgm:spPr/>
    </dgm:pt>
    <dgm:pt modelId="{A1E0E77C-D8B8-4A03-936E-00101A276D77}" type="pres">
      <dgm:prSet presAssocID="{7473B3FD-FAE2-489D-8831-F692F548562E}" presName="circ1" presStyleLbl="vennNode1" presStyleIdx="0" presStyleCnt="3" custScaleX="140111" custScaleY="140808"/>
      <dgm:spPr/>
    </dgm:pt>
    <dgm:pt modelId="{492BE62F-E115-4BAE-8FF1-12E821160E05}" type="pres">
      <dgm:prSet presAssocID="{7473B3FD-FAE2-489D-8831-F692F548562E}" presName="circ1Tx" presStyleLbl="revTx" presStyleIdx="0" presStyleCnt="0">
        <dgm:presLayoutVars>
          <dgm:chMax val="0"/>
          <dgm:chPref val="0"/>
          <dgm:bulletEnabled val="1"/>
        </dgm:presLayoutVars>
      </dgm:prSet>
      <dgm:spPr/>
    </dgm:pt>
    <dgm:pt modelId="{69ED17A4-2D17-4360-A1CE-9418A51D4D32}" type="pres">
      <dgm:prSet presAssocID="{88A9A69A-8D9A-4685-B89E-26543366051F}" presName="circ2" presStyleLbl="vennNode1" presStyleIdx="1" presStyleCnt="3" custScaleX="152011" custScaleY="135949"/>
      <dgm:spPr/>
    </dgm:pt>
    <dgm:pt modelId="{A62CDE8F-218A-4F85-9D67-CC7027A4F770}" type="pres">
      <dgm:prSet presAssocID="{88A9A69A-8D9A-4685-B89E-26543366051F}" presName="circ2Tx" presStyleLbl="revTx" presStyleIdx="0" presStyleCnt="0">
        <dgm:presLayoutVars>
          <dgm:chMax val="0"/>
          <dgm:chPref val="0"/>
          <dgm:bulletEnabled val="1"/>
        </dgm:presLayoutVars>
      </dgm:prSet>
      <dgm:spPr/>
    </dgm:pt>
    <dgm:pt modelId="{815CE038-FAB7-4296-84BD-2406091A6430}" type="pres">
      <dgm:prSet presAssocID="{F369167A-5DD3-467B-8A27-0D91BCB3B831}" presName="circ3" presStyleLbl="vennNode1" presStyleIdx="2" presStyleCnt="3" custScaleX="150525" custScaleY="136365"/>
      <dgm:spPr/>
    </dgm:pt>
    <dgm:pt modelId="{7121A03D-256D-4F90-BB28-35AD90567382}" type="pres">
      <dgm:prSet presAssocID="{F369167A-5DD3-467B-8A27-0D91BCB3B831}" presName="circ3Tx" presStyleLbl="revTx" presStyleIdx="0" presStyleCnt="0">
        <dgm:presLayoutVars>
          <dgm:chMax val="0"/>
          <dgm:chPref val="0"/>
          <dgm:bulletEnabled val="1"/>
        </dgm:presLayoutVars>
      </dgm:prSet>
      <dgm:spPr/>
    </dgm:pt>
  </dgm:ptLst>
  <dgm:cxnLst>
    <dgm:cxn modelId="{01D6E606-F3DA-4B2B-A556-DD0331D1B3E2}" type="presOf" srcId="{7473B3FD-FAE2-489D-8831-F692F548562E}" destId="{A1E0E77C-D8B8-4A03-936E-00101A276D77}" srcOrd="0" destOrd="0" presId="urn:microsoft.com/office/officeart/2005/8/layout/venn1"/>
    <dgm:cxn modelId="{28B7F116-9350-4DEF-AB32-6C36A77FA32D}" srcId="{E03A6793-5E46-4291-B159-0656AE496BB9}" destId="{88A9A69A-8D9A-4685-B89E-26543366051F}" srcOrd="1" destOrd="0" parTransId="{27E63388-C152-4CC6-886C-BE4BBD0E33C0}" sibTransId="{3D5D9798-011F-4FB5-B6E2-1BB060A76F61}"/>
    <dgm:cxn modelId="{B0B6C117-B9E3-4493-AD94-EBDB9373E14B}" type="presOf" srcId="{88A9A69A-8D9A-4685-B89E-26543366051F}" destId="{A62CDE8F-218A-4F85-9D67-CC7027A4F770}" srcOrd="1" destOrd="0" presId="urn:microsoft.com/office/officeart/2005/8/layout/venn1"/>
    <dgm:cxn modelId="{A4EBB92B-E246-44AB-A468-CE6F87A85514}" type="presOf" srcId="{E03A6793-5E46-4291-B159-0656AE496BB9}" destId="{03E2F55A-0852-42C8-918D-46EC30E5FC9A}" srcOrd="0" destOrd="0" presId="urn:microsoft.com/office/officeart/2005/8/layout/venn1"/>
    <dgm:cxn modelId="{EFFD1F70-E1A5-4F71-998E-83D5504A984A}" srcId="{E03A6793-5E46-4291-B159-0656AE496BB9}" destId="{F369167A-5DD3-467B-8A27-0D91BCB3B831}" srcOrd="2" destOrd="0" parTransId="{E2BB2C47-E6EE-43A5-AA76-B5DE420855FF}" sibTransId="{B664EF46-D028-4113-B567-72279C0F9D07}"/>
    <dgm:cxn modelId="{99F1F08E-C9F3-4B4B-A17D-84D3E3FFF65E}" type="presOf" srcId="{F369167A-5DD3-467B-8A27-0D91BCB3B831}" destId="{815CE038-FAB7-4296-84BD-2406091A6430}" srcOrd="0" destOrd="0" presId="urn:microsoft.com/office/officeart/2005/8/layout/venn1"/>
    <dgm:cxn modelId="{B287F2DE-2C2A-486D-8AF0-10B2E75D5FF7}" type="presOf" srcId="{88A9A69A-8D9A-4685-B89E-26543366051F}" destId="{69ED17A4-2D17-4360-A1CE-9418A51D4D32}" srcOrd="0" destOrd="0" presId="urn:microsoft.com/office/officeart/2005/8/layout/venn1"/>
    <dgm:cxn modelId="{3A1514E4-D083-413A-B733-96AE775A6EB2}" srcId="{E03A6793-5E46-4291-B159-0656AE496BB9}" destId="{7473B3FD-FAE2-489D-8831-F692F548562E}" srcOrd="0" destOrd="0" parTransId="{FC50B9C8-0331-4A0B-ACAD-DA40CDF0F221}" sibTransId="{9A658B3A-2DDE-4288-8B8B-E989E6C8EB80}"/>
    <dgm:cxn modelId="{F834D1E9-2EEE-4819-B177-9CA6A4676375}" type="presOf" srcId="{7473B3FD-FAE2-489D-8831-F692F548562E}" destId="{492BE62F-E115-4BAE-8FF1-12E821160E05}" srcOrd="1" destOrd="0" presId="urn:microsoft.com/office/officeart/2005/8/layout/venn1"/>
    <dgm:cxn modelId="{31663EF3-CE70-45D7-A6F3-40C472D69CAF}" type="presOf" srcId="{F369167A-5DD3-467B-8A27-0D91BCB3B831}" destId="{7121A03D-256D-4F90-BB28-35AD90567382}" srcOrd="1" destOrd="0" presId="urn:microsoft.com/office/officeart/2005/8/layout/venn1"/>
    <dgm:cxn modelId="{2F27FBB0-A4D3-499C-9CFB-DA9F9DFBEF6A}" type="presParOf" srcId="{03E2F55A-0852-42C8-918D-46EC30E5FC9A}" destId="{A1E0E77C-D8B8-4A03-936E-00101A276D77}" srcOrd="0" destOrd="0" presId="urn:microsoft.com/office/officeart/2005/8/layout/venn1"/>
    <dgm:cxn modelId="{68131438-69D6-4207-8EC8-7809BA52415B}" type="presParOf" srcId="{03E2F55A-0852-42C8-918D-46EC30E5FC9A}" destId="{492BE62F-E115-4BAE-8FF1-12E821160E05}" srcOrd="1" destOrd="0" presId="urn:microsoft.com/office/officeart/2005/8/layout/venn1"/>
    <dgm:cxn modelId="{611F35BA-3695-485F-A57A-47152D816CDE}" type="presParOf" srcId="{03E2F55A-0852-42C8-918D-46EC30E5FC9A}" destId="{69ED17A4-2D17-4360-A1CE-9418A51D4D32}" srcOrd="2" destOrd="0" presId="urn:microsoft.com/office/officeart/2005/8/layout/venn1"/>
    <dgm:cxn modelId="{B4540F0E-848F-42DC-B8B3-510B76F0E36B}" type="presParOf" srcId="{03E2F55A-0852-42C8-918D-46EC30E5FC9A}" destId="{A62CDE8F-218A-4F85-9D67-CC7027A4F770}" srcOrd="3" destOrd="0" presId="urn:microsoft.com/office/officeart/2005/8/layout/venn1"/>
    <dgm:cxn modelId="{565292DF-05CE-450F-AE7D-DB03276E2507}" type="presParOf" srcId="{03E2F55A-0852-42C8-918D-46EC30E5FC9A}" destId="{815CE038-FAB7-4296-84BD-2406091A6430}" srcOrd="4" destOrd="0" presId="urn:microsoft.com/office/officeart/2005/8/layout/venn1"/>
    <dgm:cxn modelId="{4819CE0F-04A1-45FF-BDA2-FCF3B8EDA4DF}" type="presParOf" srcId="{03E2F55A-0852-42C8-918D-46EC30E5FC9A}" destId="{7121A03D-256D-4F90-BB28-35AD90567382}"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0E77C-D8B8-4A03-936E-00101A276D77}">
      <dsp:nvSpPr>
        <dsp:cNvPr id="0" name=""/>
        <dsp:cNvSpPr/>
      </dsp:nvSpPr>
      <dsp:spPr>
        <a:xfrm>
          <a:off x="3522396" y="-509805"/>
          <a:ext cx="4150473" cy="417112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tr-TR" sz="2000" kern="1200" dirty="0"/>
            <a:t>Space </a:t>
          </a:r>
          <a:r>
            <a:rPr lang="tr-TR" sz="2000" kern="1200" dirty="0" err="1"/>
            <a:t>Weather</a:t>
          </a:r>
          <a:endParaRPr lang="tr-TR" sz="6000" kern="1200" dirty="0"/>
        </a:p>
      </dsp:txBody>
      <dsp:txXfrm>
        <a:off x="4075792" y="220140"/>
        <a:ext cx="3043680" cy="1877004"/>
      </dsp:txXfrm>
    </dsp:sp>
    <dsp:sp modelId="{69ED17A4-2D17-4360-A1CE-9418A51D4D32}">
      <dsp:nvSpPr>
        <dsp:cNvPr id="0" name=""/>
        <dsp:cNvSpPr/>
      </dsp:nvSpPr>
      <dsp:spPr>
        <a:xfrm>
          <a:off x="4415028" y="1413585"/>
          <a:ext cx="4502983" cy="4027183"/>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889000">
            <a:lnSpc>
              <a:spcPct val="90000"/>
            </a:lnSpc>
            <a:spcBef>
              <a:spcPct val="0"/>
            </a:spcBef>
            <a:spcAft>
              <a:spcPct val="35000"/>
            </a:spcAft>
            <a:buNone/>
          </a:pPr>
          <a:r>
            <a:rPr lang="tr-TR" sz="2000" kern="1200" dirty="0" err="1"/>
            <a:t>Science</a:t>
          </a:r>
          <a:endParaRPr lang="tr-TR" sz="2000" kern="1200" dirty="0"/>
        </a:p>
      </dsp:txBody>
      <dsp:txXfrm>
        <a:off x="5792190" y="2453940"/>
        <a:ext cx="2701790" cy="2214950"/>
      </dsp:txXfrm>
    </dsp:sp>
    <dsp:sp modelId="{815CE038-FAB7-4296-84BD-2406091A6430}">
      <dsp:nvSpPr>
        <dsp:cNvPr id="0" name=""/>
        <dsp:cNvSpPr/>
      </dsp:nvSpPr>
      <dsp:spPr>
        <a:xfrm>
          <a:off x="2299262" y="1407423"/>
          <a:ext cx="4458964" cy="403950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tr-TR" sz="2000" kern="1200" dirty="0" err="1"/>
            <a:t>Society</a:t>
          </a:r>
          <a:endParaRPr lang="tr-TR" sz="3600" kern="1200" dirty="0"/>
        </a:p>
      </dsp:txBody>
      <dsp:txXfrm>
        <a:off x="2719148" y="2450962"/>
        <a:ext cx="2675378" cy="222172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83773-C69E-463F-A6E6-E533FFE63908}" type="datetimeFigureOut">
              <a:rPr lang="en-US" smtClean="0"/>
              <a:t>10/13/2022</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D011F-53FD-4C46-82A0-099369698BE6}" type="slidenum">
              <a:rPr lang="en-US" smtClean="0"/>
              <a:t>‹#›</a:t>
            </a:fld>
            <a:endParaRPr lang="en-US"/>
          </a:p>
        </p:txBody>
      </p:sp>
    </p:spTree>
    <p:extLst>
      <p:ext uri="{BB962C8B-B14F-4D97-AF65-F5344CB8AC3E}">
        <p14:creationId xmlns:p14="http://schemas.microsoft.com/office/powerpoint/2010/main" val="128359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it.ly/2Z3XJr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https://www.tcicutting.com/blog/the-turkish-aerospace-company-tai-incorporates-a-new-tci-cutting-waterjet-cutting-machine/</a:t>
            </a:r>
          </a:p>
          <a:p>
            <a:r>
              <a:rPr lang="tr-TR" dirty="0"/>
              <a:t>https://yunus.hacettepe.edu.tr/~nem65/report/index.html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Gungor</a:t>
            </a:r>
            <a:r>
              <a:rPr lang="tr-TR" sz="1200" kern="1200" dirty="0">
                <a:solidFill>
                  <a:schemeClr val="tx1"/>
                </a:solidFill>
                <a:effectLst/>
                <a:latin typeface="+mn-lt"/>
                <a:ea typeface="+mn-ea"/>
                <a:cs typeface="+mn-cs"/>
              </a:rPr>
              <a:t>, G, &amp; Sari, R. (2020).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Role of Nuclear Energy in </a:t>
            </a:r>
            <a:r>
              <a:rPr lang="tr-TR" sz="1200" kern="1200" dirty="0" err="1">
                <a:solidFill>
                  <a:schemeClr val="tx1"/>
                </a:solidFill>
                <a:effectLst/>
                <a:latin typeface="+mn-lt"/>
                <a:ea typeface="+mn-ea"/>
                <a:cs typeface="+mn-cs"/>
              </a:rPr>
              <a:t>Transition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Pathways</a:t>
            </a:r>
            <a:r>
              <a:rPr lang="tr-TR" sz="1200" kern="1200" dirty="0">
                <a:solidFill>
                  <a:schemeClr val="tx1"/>
                </a:solidFill>
                <a:effectLst/>
                <a:latin typeface="+mn-lt"/>
                <a:ea typeface="+mn-ea"/>
                <a:cs typeface="+mn-cs"/>
              </a:rPr>
              <a:t> of </a:t>
            </a:r>
            <a:r>
              <a:rPr lang="tr-TR" sz="1200" kern="1200" dirty="0" err="1">
                <a:solidFill>
                  <a:schemeClr val="tx1"/>
                </a:solidFill>
                <a:effectLst/>
                <a:latin typeface="+mn-lt"/>
                <a:ea typeface="+mn-ea"/>
                <a:cs typeface="+mn-cs"/>
              </a:rPr>
              <a:t>Turkish</a:t>
            </a:r>
            <a:r>
              <a:rPr lang="tr-TR" sz="1200" kern="1200" dirty="0">
                <a:solidFill>
                  <a:schemeClr val="tx1"/>
                </a:solidFill>
                <a:effectLst/>
                <a:latin typeface="+mn-lt"/>
                <a:ea typeface="+mn-ea"/>
                <a:cs typeface="+mn-cs"/>
              </a:rPr>
              <a:t> Energy </a:t>
            </a:r>
            <a:r>
              <a:rPr lang="tr-TR" sz="1200" kern="1200" dirty="0" err="1">
                <a:solidFill>
                  <a:schemeClr val="tx1"/>
                </a:solidFill>
                <a:effectLst/>
                <a:latin typeface="+mn-lt"/>
                <a:ea typeface="+mn-ea"/>
                <a:cs typeface="+mn-cs"/>
              </a:rPr>
              <a:t>Sector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The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potential</a:t>
            </a:r>
            <a:r>
              <a:rPr lang="tr-TR" sz="1200" i="1" kern="1200" dirty="0">
                <a:solidFill>
                  <a:schemeClr val="tx1"/>
                </a:solidFill>
                <a:effectLst/>
                <a:latin typeface="+mn-lt"/>
                <a:ea typeface="+mn-ea"/>
                <a:cs typeface="+mn-cs"/>
              </a:rPr>
              <a:t> role of </a:t>
            </a:r>
            <a:r>
              <a:rPr lang="tr-TR" sz="1200" i="1" kern="1200" dirty="0" err="1">
                <a:solidFill>
                  <a:schemeClr val="tx1"/>
                </a:solidFill>
                <a:effectLst/>
                <a:latin typeface="+mn-lt"/>
                <a:ea typeface="+mn-ea"/>
                <a:cs typeface="+mn-cs"/>
              </a:rPr>
              <a:t>nuclear</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energy</a:t>
            </a:r>
            <a:r>
              <a:rPr lang="tr-TR" sz="1200" i="1" kern="1200" dirty="0">
                <a:solidFill>
                  <a:schemeClr val="tx1"/>
                </a:solidFill>
                <a:effectLst/>
                <a:latin typeface="+mn-lt"/>
                <a:ea typeface="+mn-ea"/>
                <a:cs typeface="+mn-cs"/>
              </a:rPr>
              <a:t> in </a:t>
            </a:r>
            <a:r>
              <a:rPr lang="tr-TR" sz="1200" i="1" kern="1200" dirty="0" err="1">
                <a:solidFill>
                  <a:schemeClr val="tx1"/>
                </a:solidFill>
                <a:effectLst/>
                <a:latin typeface="+mn-lt"/>
                <a:ea typeface="+mn-ea"/>
                <a:cs typeface="+mn-cs"/>
              </a:rPr>
              <a:t>national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climate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change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mitigation</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strategies</a:t>
            </a:r>
            <a:r>
              <a:rPr lang="tr-TR" sz="1200" i="1" kern="1200" dirty="0">
                <a:solidFill>
                  <a:schemeClr val="tx1"/>
                </a:solidFill>
                <a:effectLst/>
                <a:latin typeface="+mn-lt"/>
                <a:ea typeface="+mn-ea"/>
                <a:cs typeface="+mn-cs"/>
              </a:rPr>
              <a:t> : final </a:t>
            </a:r>
            <a:r>
              <a:rPr lang="tr-TR" sz="1200" i="1" kern="1200" dirty="0" err="1">
                <a:solidFill>
                  <a:schemeClr val="tx1"/>
                </a:solidFill>
                <a:effectLst/>
                <a:latin typeface="+mn-lt"/>
                <a:ea typeface="+mn-ea"/>
                <a:cs typeface="+mn-cs"/>
              </a:rPr>
              <a:t>report</a:t>
            </a:r>
            <a:r>
              <a:rPr lang="tr-TR" sz="1200" i="1" kern="1200" dirty="0">
                <a:solidFill>
                  <a:schemeClr val="tx1"/>
                </a:solidFill>
                <a:effectLst/>
                <a:latin typeface="+mn-lt"/>
                <a:ea typeface="+mn-ea"/>
                <a:cs typeface="+mn-cs"/>
              </a:rPr>
              <a:t> of a </a:t>
            </a:r>
            <a:r>
              <a:rPr lang="tr-TR" sz="1200" i="1" kern="1200" dirty="0" err="1">
                <a:solidFill>
                  <a:schemeClr val="tx1"/>
                </a:solidFill>
                <a:effectLst/>
                <a:latin typeface="+mn-lt"/>
                <a:ea typeface="+mn-ea"/>
                <a:cs typeface="+mn-cs"/>
              </a:rPr>
              <a:t>coordinated</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project</a:t>
            </a:r>
            <a:r>
              <a:rPr lang="tr-TR" sz="1200" kern="1200" dirty="0">
                <a:solidFill>
                  <a:schemeClr val="tx1"/>
                </a:solidFill>
                <a:effectLst/>
                <a:latin typeface="+mn-lt"/>
                <a:ea typeface="+mn-ea"/>
                <a:cs typeface="+mn-cs"/>
              </a:rPr>
              <a:t>. IAEA. http://inis.iaea.org/search/search.aspx?orig_q=RN:52004295</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Gungor</a:t>
            </a:r>
            <a:r>
              <a:rPr lang="tr-TR" sz="1200" kern="1200" dirty="0">
                <a:solidFill>
                  <a:schemeClr val="tx1"/>
                </a:solidFill>
                <a:effectLst/>
                <a:latin typeface="+mn-lt"/>
                <a:ea typeface="+mn-ea"/>
                <a:cs typeface="+mn-cs"/>
              </a:rPr>
              <a:t>, G., &amp; Sari, R. (2018). </a:t>
            </a:r>
            <a:r>
              <a:rPr lang="tr-TR" sz="1200" kern="1200" dirty="0" err="1">
                <a:solidFill>
                  <a:schemeClr val="tx1"/>
                </a:solidFill>
                <a:effectLst/>
                <a:latin typeface="+mn-lt"/>
                <a:ea typeface="+mn-ea"/>
                <a:cs typeface="+mn-cs"/>
              </a:rPr>
              <a:t>Turkey’s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system</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development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linking</a:t>
            </a:r>
            <a:r>
              <a:rPr lang="tr-TR" sz="1200" kern="1200" dirty="0">
                <a:solidFill>
                  <a:schemeClr val="tx1"/>
                </a:solidFill>
                <a:effectLst/>
                <a:latin typeface="+mn-lt"/>
                <a:ea typeface="+mn-ea"/>
                <a:cs typeface="+mn-cs"/>
              </a:rPr>
              <a:t> an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supply</a:t>
            </a:r>
            <a:r>
              <a:rPr lang="tr-TR" sz="1200" kern="1200" dirty="0">
                <a:solidFill>
                  <a:schemeClr val="tx1"/>
                </a:solidFill>
                <a:effectLst/>
                <a:latin typeface="+mn-lt"/>
                <a:ea typeface="+mn-ea"/>
                <a:cs typeface="+mn-cs"/>
              </a:rPr>
              <a:t> model </a:t>
            </a:r>
            <a:r>
              <a:rPr lang="tr-TR" sz="1200" kern="1200" dirty="0" err="1">
                <a:solidFill>
                  <a:schemeClr val="tx1"/>
                </a:solidFill>
                <a:effectLst/>
                <a:latin typeface="+mn-lt"/>
                <a:ea typeface="+mn-ea"/>
                <a:cs typeface="+mn-cs"/>
              </a:rPr>
              <a:t>with</a:t>
            </a:r>
            <a:r>
              <a:rPr lang="tr-TR" sz="1200" kern="1200" dirty="0">
                <a:solidFill>
                  <a:schemeClr val="tx1"/>
                </a:solidFill>
                <a:effectLst/>
                <a:latin typeface="+mn-lt"/>
                <a:ea typeface="+mn-ea"/>
                <a:cs typeface="+mn-cs"/>
              </a:rPr>
              <a:t> an </a:t>
            </a:r>
            <a:r>
              <a:rPr lang="tr-TR" sz="1200" kern="1200" dirty="0" err="1">
                <a:solidFill>
                  <a:schemeClr val="tx1"/>
                </a:solidFill>
                <a:effectLst/>
                <a:latin typeface="+mn-lt"/>
                <a:ea typeface="+mn-ea"/>
                <a:cs typeface="+mn-cs"/>
              </a:rPr>
              <a:t>industrial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simulation</a:t>
            </a:r>
            <a:r>
              <a:rPr lang="tr-TR" sz="1200" kern="1200" dirty="0">
                <a:solidFill>
                  <a:schemeClr val="tx1"/>
                </a:solidFill>
                <a:effectLst/>
                <a:latin typeface="+mn-lt"/>
                <a:ea typeface="+mn-ea"/>
                <a:cs typeface="+mn-cs"/>
              </a:rPr>
              <a:t> model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solving</a:t>
            </a:r>
            <a:r>
              <a:rPr lang="tr-TR" sz="1200" kern="1200" dirty="0">
                <a:solidFill>
                  <a:schemeClr val="tx1"/>
                </a:solidFill>
                <a:effectLst/>
                <a:latin typeface="+mn-lt"/>
                <a:ea typeface="+mn-ea"/>
                <a:cs typeface="+mn-cs"/>
              </a:rPr>
              <a:t> it </a:t>
            </a:r>
            <a:r>
              <a:rPr lang="tr-TR" sz="1200" kern="1200" dirty="0" err="1">
                <a:solidFill>
                  <a:schemeClr val="tx1"/>
                </a:solidFill>
                <a:effectLst/>
                <a:latin typeface="+mn-lt"/>
                <a:ea typeface="+mn-ea"/>
                <a:cs typeface="+mn-cs"/>
              </a:rPr>
              <a:t>iteratively</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International </a:t>
            </a:r>
            <a:r>
              <a:rPr lang="tr-TR" sz="1200" i="1" kern="1200" dirty="0" err="1">
                <a:solidFill>
                  <a:schemeClr val="tx1"/>
                </a:solidFill>
                <a:effectLst/>
                <a:latin typeface="+mn-lt"/>
                <a:ea typeface="+mn-ea"/>
                <a:cs typeface="+mn-cs"/>
              </a:rPr>
              <a:t>Journal</a:t>
            </a:r>
            <a:r>
              <a:rPr lang="tr-TR" sz="1200" i="1" kern="1200" dirty="0">
                <a:solidFill>
                  <a:schemeClr val="tx1"/>
                </a:solidFill>
                <a:effectLst/>
                <a:latin typeface="+mn-lt"/>
                <a:ea typeface="+mn-ea"/>
                <a:cs typeface="+mn-cs"/>
              </a:rPr>
              <a:t> of </a:t>
            </a:r>
            <a:r>
              <a:rPr lang="tr-TR" sz="1200" i="1" kern="1200" dirty="0" err="1">
                <a:solidFill>
                  <a:schemeClr val="tx1"/>
                </a:solidFill>
                <a:effectLst/>
                <a:latin typeface="+mn-lt"/>
                <a:ea typeface="+mn-ea"/>
                <a:cs typeface="+mn-cs"/>
              </a:rPr>
              <a:t>Innovation</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Sustainable</a:t>
            </a:r>
            <a:r>
              <a:rPr lang="tr-TR" sz="1200" i="1" kern="1200" dirty="0">
                <a:solidFill>
                  <a:schemeClr val="tx1"/>
                </a:solidFill>
                <a:effectLst/>
                <a:latin typeface="+mn-lt"/>
                <a:ea typeface="+mn-ea"/>
                <a:cs typeface="+mn-cs"/>
              </a:rPr>
              <a:t> Development</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12</a:t>
            </a:r>
            <a:r>
              <a:rPr lang="tr-TR" sz="1200" kern="1200" dirty="0">
                <a:solidFill>
                  <a:schemeClr val="tx1"/>
                </a:solidFill>
                <a:effectLst/>
                <a:latin typeface="+mn-lt"/>
                <a:ea typeface="+mn-ea"/>
                <a:cs typeface="+mn-cs"/>
              </a:rPr>
              <a:t>(1/2), 44. https://doi.org/10.1504/IJISD.2018.089262</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Gungor</a:t>
            </a:r>
            <a:r>
              <a:rPr lang="tr-TR" sz="1200" kern="1200" dirty="0">
                <a:solidFill>
                  <a:schemeClr val="tx1"/>
                </a:solidFill>
                <a:effectLst/>
                <a:latin typeface="+mn-lt"/>
                <a:ea typeface="+mn-ea"/>
                <a:cs typeface="+mn-cs"/>
              </a:rPr>
              <a:t>, G., &amp; Sari, R. (2022). Nuclear </a:t>
            </a:r>
            <a:r>
              <a:rPr lang="tr-TR" sz="1200" kern="1200" dirty="0" err="1">
                <a:solidFill>
                  <a:schemeClr val="tx1"/>
                </a:solidFill>
                <a:effectLst/>
                <a:latin typeface="+mn-lt"/>
                <a:ea typeface="+mn-ea"/>
                <a:cs typeface="+mn-cs"/>
              </a:rPr>
              <a:t>power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climate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policy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integration</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developed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developing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countries</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Renewable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Sustainable</a:t>
            </a:r>
            <a:r>
              <a:rPr lang="tr-TR" sz="1200" i="1" kern="1200" dirty="0">
                <a:solidFill>
                  <a:schemeClr val="tx1"/>
                </a:solidFill>
                <a:effectLst/>
                <a:latin typeface="+mn-lt"/>
                <a:ea typeface="+mn-ea"/>
                <a:cs typeface="+mn-cs"/>
              </a:rPr>
              <a:t> Energy </a:t>
            </a:r>
            <a:r>
              <a:rPr lang="tr-TR" sz="1200" i="1" kern="1200" dirty="0" err="1">
                <a:solidFill>
                  <a:schemeClr val="tx1"/>
                </a:solidFill>
                <a:effectLst/>
                <a:latin typeface="+mn-lt"/>
                <a:ea typeface="+mn-ea"/>
                <a:cs typeface="+mn-cs"/>
              </a:rPr>
              <a:t>Reviews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169</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June</a:t>
            </a:r>
            <a:r>
              <a:rPr lang="tr-TR" sz="1200" kern="1200" dirty="0">
                <a:solidFill>
                  <a:schemeClr val="tx1"/>
                </a:solidFill>
                <a:effectLst/>
                <a:latin typeface="+mn-lt"/>
                <a:ea typeface="+mn-ea"/>
                <a:cs typeface="+mn-cs"/>
              </a:rPr>
              <a:t>), 112839. https://doi.org/10.1016/j.rser.2022.112839</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2</a:t>
            </a:fld>
            <a:endParaRPr lang="en-US"/>
          </a:p>
        </p:txBody>
      </p:sp>
    </p:spTree>
    <p:extLst>
      <p:ext uri="{BB962C8B-B14F-4D97-AF65-F5344CB8AC3E}">
        <p14:creationId xmlns:p14="http://schemas.microsoft.com/office/powerpoint/2010/main" val="293484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Malliaris</a:t>
            </a:r>
            <a:r>
              <a:rPr lang="tr-TR" sz="1200" kern="1200" dirty="0">
                <a:solidFill>
                  <a:schemeClr val="tx1"/>
                </a:solidFill>
                <a:effectLst/>
                <a:latin typeface="+mn-lt"/>
                <a:ea typeface="+mn-ea"/>
                <a:cs typeface="+mn-cs"/>
              </a:rPr>
              <a:t>, A. G., &amp; </a:t>
            </a:r>
            <a:r>
              <a:rPr lang="tr-TR" sz="1200" kern="1200" dirty="0" err="1">
                <a:solidFill>
                  <a:schemeClr val="tx1"/>
                </a:solidFill>
                <a:effectLst/>
                <a:latin typeface="+mn-lt"/>
                <a:ea typeface="+mn-ea"/>
                <a:cs typeface="+mn-cs"/>
              </a:rPr>
              <a:t>Malliaris</a:t>
            </a:r>
            <a:r>
              <a:rPr lang="tr-TR" sz="1200" kern="1200" dirty="0">
                <a:solidFill>
                  <a:schemeClr val="tx1"/>
                </a:solidFill>
                <a:effectLst/>
                <a:latin typeface="+mn-lt"/>
                <a:ea typeface="+mn-ea"/>
                <a:cs typeface="+mn-cs"/>
              </a:rPr>
              <a:t>, M. (2021). </a:t>
            </a:r>
            <a:r>
              <a:rPr lang="tr-TR" sz="1200" kern="1200" dirty="0" err="1">
                <a:solidFill>
                  <a:schemeClr val="tx1"/>
                </a:solidFill>
                <a:effectLst/>
                <a:latin typeface="+mn-lt"/>
                <a:ea typeface="+mn-ea"/>
                <a:cs typeface="+mn-cs"/>
              </a:rPr>
              <a:t>What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Microeconomic</a:t>
            </a:r>
            <a:r>
              <a:rPr lang="tr-TR" sz="1200" kern="1200" dirty="0">
                <a:solidFill>
                  <a:schemeClr val="tx1"/>
                </a:solidFill>
                <a:effectLst/>
                <a:latin typeface="+mn-lt"/>
                <a:ea typeface="+mn-ea"/>
                <a:cs typeface="+mn-cs"/>
              </a:rPr>
              <a:t> Fundamentals </a:t>
            </a:r>
            <a:r>
              <a:rPr lang="tr-TR" sz="1200" kern="1200" dirty="0" err="1">
                <a:solidFill>
                  <a:schemeClr val="tx1"/>
                </a:solidFill>
                <a:effectLst/>
                <a:latin typeface="+mn-lt"/>
                <a:ea typeface="+mn-ea"/>
                <a:cs typeface="+mn-cs"/>
              </a:rPr>
              <a:t>Drove</a:t>
            </a:r>
            <a:r>
              <a:rPr lang="tr-TR" sz="1200" kern="1200" dirty="0">
                <a:solidFill>
                  <a:schemeClr val="tx1"/>
                </a:solidFill>
                <a:effectLst/>
                <a:latin typeface="+mn-lt"/>
                <a:ea typeface="+mn-ea"/>
                <a:cs typeface="+mn-cs"/>
              </a:rPr>
              <a:t> Global </a:t>
            </a:r>
            <a:r>
              <a:rPr lang="tr-TR" sz="1200" kern="1200" dirty="0" err="1">
                <a:solidFill>
                  <a:schemeClr val="tx1"/>
                </a:solidFill>
                <a:effectLst/>
                <a:latin typeface="+mn-lt"/>
                <a:ea typeface="+mn-ea"/>
                <a:cs typeface="+mn-cs"/>
              </a:rPr>
              <a:t>Oil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Prices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during</a:t>
            </a:r>
            <a:r>
              <a:rPr lang="tr-TR" sz="1200" kern="1200" dirty="0">
                <a:solidFill>
                  <a:schemeClr val="tx1"/>
                </a:solidFill>
                <a:effectLst/>
                <a:latin typeface="+mn-lt"/>
                <a:ea typeface="+mn-ea"/>
                <a:cs typeface="+mn-cs"/>
              </a:rPr>
              <a:t> 1986–2020? </a:t>
            </a:r>
            <a:r>
              <a:rPr lang="tr-TR" sz="1200" i="1" kern="1200" dirty="0" err="1">
                <a:solidFill>
                  <a:schemeClr val="tx1"/>
                </a:solidFill>
                <a:effectLst/>
                <a:latin typeface="+mn-lt"/>
                <a:ea typeface="+mn-ea"/>
                <a:cs typeface="+mn-cs"/>
              </a:rPr>
              <a:t>Journal</a:t>
            </a:r>
            <a:r>
              <a:rPr lang="tr-TR" sz="1200" i="1" kern="1200" dirty="0">
                <a:solidFill>
                  <a:schemeClr val="tx1"/>
                </a:solidFill>
                <a:effectLst/>
                <a:latin typeface="+mn-lt"/>
                <a:ea typeface="+mn-ea"/>
                <a:cs typeface="+mn-cs"/>
              </a:rPr>
              <a:t> of Risk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Financial Management</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14</a:t>
            </a:r>
            <a:r>
              <a:rPr lang="tr-TR" sz="1200" kern="1200" dirty="0">
                <a:solidFill>
                  <a:schemeClr val="tx1"/>
                </a:solidFill>
                <a:effectLst/>
                <a:latin typeface="+mn-lt"/>
                <a:ea typeface="+mn-ea"/>
                <a:cs typeface="+mn-cs"/>
              </a:rPr>
              <a:t>(8), 391. https://doi.org/10.3390/jrfm14080391</a:t>
            </a:r>
          </a:p>
          <a:p>
            <a:r>
              <a:rPr lang="tr-TR" dirty="0"/>
              <a:t>https://www.lifeinnorway.net/norways-oil-fund-passes-10-trillion-kroner/</a:t>
            </a:r>
          </a:p>
        </p:txBody>
      </p:sp>
      <p:sp>
        <p:nvSpPr>
          <p:cNvPr id="4" name="Slayt Numarası Yer Tutucusu 3"/>
          <p:cNvSpPr>
            <a:spLocks noGrp="1"/>
          </p:cNvSpPr>
          <p:nvPr>
            <p:ph type="sldNum" sz="quarter" idx="5"/>
          </p:nvPr>
        </p:nvSpPr>
        <p:spPr/>
        <p:txBody>
          <a:bodyPr/>
          <a:lstStyle/>
          <a:p>
            <a:fld id="{389D011F-53FD-4C46-82A0-099369698BE6}" type="slidenum">
              <a:rPr lang="en-US" smtClean="0"/>
              <a:t>13</a:t>
            </a:fld>
            <a:endParaRPr lang="en-US"/>
          </a:p>
        </p:txBody>
      </p:sp>
    </p:spTree>
    <p:extLst>
      <p:ext uri="{BB962C8B-B14F-4D97-AF65-F5344CB8AC3E}">
        <p14:creationId xmlns:p14="http://schemas.microsoft.com/office/powerpoint/2010/main" val="934593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https://www.theguardian.com/commentisfree/2019/sep/18/climate-crisis-oil-war-iraq-saudi-attack-green-Energy</a:t>
            </a:r>
          </a:p>
          <a:p>
            <a:r>
              <a:rPr lang="tr-TR" dirty="0"/>
              <a:t>https://www.bbc.com/news/business-61188579</a:t>
            </a:r>
          </a:p>
          <a:p>
            <a:r>
              <a:rPr lang="tr-TR" dirty="0"/>
              <a:t>https://www.eia.gov/todayinenergy/images/2013.06.10/bigmap.png</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14</a:t>
            </a:fld>
            <a:endParaRPr lang="en-US"/>
          </a:p>
        </p:txBody>
      </p:sp>
    </p:spTree>
    <p:extLst>
      <p:ext uri="{BB962C8B-B14F-4D97-AF65-F5344CB8AC3E}">
        <p14:creationId xmlns:p14="http://schemas.microsoft.com/office/powerpoint/2010/main" val="1441862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https://www.eia.gov/todayinenergy/detail.php?id=4210</a:t>
            </a:r>
          </a:p>
        </p:txBody>
      </p:sp>
      <p:sp>
        <p:nvSpPr>
          <p:cNvPr id="4" name="Slayt Numarası Yer Tutucusu 3"/>
          <p:cNvSpPr>
            <a:spLocks noGrp="1"/>
          </p:cNvSpPr>
          <p:nvPr>
            <p:ph type="sldNum" sz="quarter" idx="5"/>
          </p:nvPr>
        </p:nvSpPr>
        <p:spPr/>
        <p:txBody>
          <a:bodyPr/>
          <a:lstStyle/>
          <a:p>
            <a:fld id="{389D011F-53FD-4C46-82A0-099369698BE6}" type="slidenum">
              <a:rPr lang="en-US" smtClean="0"/>
              <a:t>15</a:t>
            </a:fld>
            <a:endParaRPr lang="en-US"/>
          </a:p>
        </p:txBody>
      </p:sp>
    </p:spTree>
    <p:extLst>
      <p:ext uri="{BB962C8B-B14F-4D97-AF65-F5344CB8AC3E}">
        <p14:creationId xmlns:p14="http://schemas.microsoft.com/office/powerpoint/2010/main" val="3816558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https://www.bp.com/content/dam/bp/business-sites/en/global/corporate/pdfs/energy-economics/statistical-review/bp-stats-review-2021-natural-gas.pdf</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Brauers</a:t>
            </a:r>
            <a:r>
              <a:rPr lang="tr-TR" sz="1200" kern="1200" dirty="0">
                <a:solidFill>
                  <a:schemeClr val="tx1"/>
                </a:solidFill>
                <a:effectLst/>
                <a:latin typeface="+mn-lt"/>
                <a:ea typeface="+mn-ea"/>
                <a:cs typeface="+mn-cs"/>
              </a:rPr>
              <a:t>, H., </a:t>
            </a:r>
            <a:r>
              <a:rPr lang="tr-TR" sz="1200" kern="1200" dirty="0" err="1">
                <a:solidFill>
                  <a:schemeClr val="tx1"/>
                </a:solidFill>
                <a:effectLst/>
                <a:latin typeface="+mn-lt"/>
                <a:ea typeface="+mn-ea"/>
                <a:cs typeface="+mn-cs"/>
              </a:rPr>
              <a:t>Braunger</a:t>
            </a:r>
            <a:r>
              <a:rPr lang="tr-TR" sz="1200" kern="1200" dirty="0">
                <a:solidFill>
                  <a:schemeClr val="tx1"/>
                </a:solidFill>
                <a:effectLst/>
                <a:latin typeface="+mn-lt"/>
                <a:ea typeface="+mn-ea"/>
                <a:cs typeface="+mn-cs"/>
              </a:rPr>
              <a:t>, I., &amp; </a:t>
            </a:r>
            <a:r>
              <a:rPr lang="tr-TR" sz="1200" kern="1200" dirty="0" err="1">
                <a:solidFill>
                  <a:schemeClr val="tx1"/>
                </a:solidFill>
                <a:effectLst/>
                <a:latin typeface="+mn-lt"/>
                <a:ea typeface="+mn-ea"/>
                <a:cs typeface="+mn-cs"/>
              </a:rPr>
              <a:t>Jewell</a:t>
            </a:r>
            <a:r>
              <a:rPr lang="tr-TR" sz="1200" kern="1200" dirty="0">
                <a:solidFill>
                  <a:schemeClr val="tx1"/>
                </a:solidFill>
                <a:effectLst/>
                <a:latin typeface="+mn-lt"/>
                <a:ea typeface="+mn-ea"/>
                <a:cs typeface="+mn-cs"/>
              </a:rPr>
              <a:t>, J. (2021). </a:t>
            </a:r>
            <a:r>
              <a:rPr lang="tr-TR" sz="1200" kern="1200" dirty="0" err="1">
                <a:solidFill>
                  <a:schemeClr val="tx1"/>
                </a:solidFill>
                <a:effectLst/>
                <a:latin typeface="+mn-lt"/>
                <a:ea typeface="+mn-ea"/>
                <a:cs typeface="+mn-cs"/>
              </a:rPr>
              <a:t>Liquefied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natural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gas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expansion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plans</a:t>
            </a:r>
            <a:r>
              <a:rPr lang="tr-TR" sz="1200" kern="1200" dirty="0">
                <a:solidFill>
                  <a:schemeClr val="tx1"/>
                </a:solidFill>
                <a:effectLst/>
                <a:latin typeface="+mn-lt"/>
                <a:ea typeface="+mn-ea"/>
                <a:cs typeface="+mn-cs"/>
              </a:rPr>
              <a:t> in Germany: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risk of </a:t>
            </a:r>
            <a:r>
              <a:rPr lang="tr-TR" sz="1200" kern="1200" dirty="0" err="1">
                <a:solidFill>
                  <a:schemeClr val="tx1"/>
                </a:solidFill>
                <a:effectLst/>
                <a:latin typeface="+mn-lt"/>
                <a:ea typeface="+mn-ea"/>
                <a:cs typeface="+mn-cs"/>
              </a:rPr>
              <a:t>gas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lock</a:t>
            </a:r>
            <a:r>
              <a:rPr lang="tr-TR" sz="1200" kern="1200" dirty="0">
                <a:solidFill>
                  <a:schemeClr val="tx1"/>
                </a:solidFill>
                <a:effectLst/>
                <a:latin typeface="+mn-lt"/>
                <a:ea typeface="+mn-ea"/>
                <a:cs typeface="+mn-cs"/>
              </a:rPr>
              <a:t>-in </a:t>
            </a:r>
            <a:r>
              <a:rPr lang="tr-TR" sz="1200" kern="1200" dirty="0" err="1">
                <a:solidFill>
                  <a:schemeClr val="tx1"/>
                </a:solidFill>
                <a:effectLst/>
                <a:latin typeface="+mn-lt"/>
                <a:ea typeface="+mn-ea"/>
                <a:cs typeface="+mn-cs"/>
              </a:rPr>
              <a:t>under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transitions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Social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Science</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76</a:t>
            </a:r>
            <a:r>
              <a:rPr lang="tr-TR" sz="1200" kern="1200" dirty="0">
                <a:solidFill>
                  <a:schemeClr val="tx1"/>
                </a:solidFill>
                <a:effectLst/>
                <a:latin typeface="+mn-lt"/>
                <a:ea typeface="+mn-ea"/>
                <a:cs typeface="+mn-cs"/>
              </a:rPr>
              <a:t>, 102059. https://doi.org/10.1016/j.erss.2021.102059</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16</a:t>
            </a:fld>
            <a:endParaRPr lang="en-US"/>
          </a:p>
        </p:txBody>
      </p:sp>
    </p:spTree>
    <p:extLst>
      <p:ext uri="{BB962C8B-B14F-4D97-AF65-F5344CB8AC3E}">
        <p14:creationId xmlns:p14="http://schemas.microsoft.com/office/powerpoint/2010/main" val="344011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van</a:t>
            </a:r>
            <a:r>
              <a:rPr lang="tr-TR" sz="1200" kern="1200" dirty="0">
                <a:solidFill>
                  <a:schemeClr val="tx1"/>
                </a:solidFill>
                <a:effectLst/>
                <a:latin typeface="+mn-lt"/>
                <a:ea typeface="+mn-ea"/>
                <a:cs typeface="+mn-cs"/>
              </a:rPr>
              <a:t> der </a:t>
            </a:r>
            <a:r>
              <a:rPr lang="tr-TR" sz="1200" kern="1200" dirty="0" err="1">
                <a:solidFill>
                  <a:schemeClr val="tx1"/>
                </a:solidFill>
                <a:effectLst/>
                <a:latin typeface="+mn-lt"/>
                <a:ea typeface="+mn-ea"/>
                <a:cs typeface="+mn-cs"/>
              </a:rPr>
              <a:t>Zwaan</a:t>
            </a:r>
            <a:r>
              <a:rPr lang="tr-TR" sz="1200" kern="1200" dirty="0">
                <a:solidFill>
                  <a:schemeClr val="tx1"/>
                </a:solidFill>
                <a:effectLst/>
                <a:latin typeface="+mn-lt"/>
                <a:ea typeface="+mn-ea"/>
                <a:cs typeface="+mn-cs"/>
              </a:rPr>
              <a:t>, B., &amp; Dalla Longa, F. (2019). </a:t>
            </a:r>
            <a:r>
              <a:rPr lang="tr-TR" sz="1200" kern="1200" dirty="0" err="1">
                <a:solidFill>
                  <a:schemeClr val="tx1"/>
                </a:solidFill>
                <a:effectLst/>
                <a:latin typeface="+mn-lt"/>
                <a:ea typeface="+mn-ea"/>
                <a:cs typeface="+mn-cs"/>
              </a:rPr>
              <a:t>Integrated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assessment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projections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global </a:t>
            </a:r>
            <a:r>
              <a:rPr lang="tr-TR" sz="1200" kern="1200" dirty="0" err="1">
                <a:solidFill>
                  <a:schemeClr val="tx1"/>
                </a:solidFill>
                <a:effectLst/>
                <a:latin typeface="+mn-lt"/>
                <a:ea typeface="+mn-ea"/>
                <a:cs typeface="+mn-cs"/>
              </a:rPr>
              <a:t>geothermal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use</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Geothermics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82</a:t>
            </a:r>
            <a:r>
              <a:rPr lang="tr-TR" sz="1200" kern="1200" dirty="0">
                <a:solidFill>
                  <a:schemeClr val="tx1"/>
                </a:solidFill>
                <a:effectLst/>
                <a:latin typeface="+mn-lt"/>
                <a:ea typeface="+mn-ea"/>
                <a:cs typeface="+mn-cs"/>
              </a:rPr>
              <a:t>, 203–211. https://doi.org/10.1016/j.geothermics.2019.06.008</a:t>
            </a:r>
          </a:p>
          <a:p>
            <a:endParaRPr lang="tr-TR" sz="1200" kern="1200" dirty="0">
              <a:solidFill>
                <a:schemeClr val="tx1"/>
              </a:solidFill>
              <a:effectLst/>
              <a:latin typeface="+mn-lt"/>
              <a:ea typeface="+mn-ea"/>
              <a:cs typeface="+mn-cs"/>
            </a:endParaRPr>
          </a:p>
          <a:p>
            <a:r>
              <a:rPr lang="en-US" dirty="0"/>
              <a:t>Flash plants separate high temperature steam (&gt; 180°C) directly from geothermal reservoir fluids, after which it is piped to a turbine to generate electricity. In binary plants heat (&gt; 70°C and&lt;180°C) is recovered from the geothermal fluid to vaporize a fluid with low boiling point that drives a turbine. EGS use hydraulic fracturing (‘fracking’) techniques to increase the permeability and allow for heat recovery from (ultra) deep formations.</a:t>
            </a:r>
            <a:endParaRPr lang="tr-TR" dirty="0"/>
          </a:p>
          <a:p>
            <a:endParaRPr lang="tr-TR" dirty="0"/>
          </a:p>
          <a:p>
            <a:r>
              <a:rPr lang="tr-TR" dirty="0"/>
              <a:t>https://www.mta.gov.tr/v3.0/hizmetler/jeotermal-harita</a:t>
            </a:r>
          </a:p>
        </p:txBody>
      </p:sp>
      <p:sp>
        <p:nvSpPr>
          <p:cNvPr id="4" name="Slayt Numarası Yer Tutucusu 3"/>
          <p:cNvSpPr>
            <a:spLocks noGrp="1"/>
          </p:cNvSpPr>
          <p:nvPr>
            <p:ph type="sldNum" sz="quarter" idx="5"/>
          </p:nvPr>
        </p:nvSpPr>
        <p:spPr/>
        <p:txBody>
          <a:bodyPr/>
          <a:lstStyle/>
          <a:p>
            <a:fld id="{389D011F-53FD-4C46-82A0-099369698BE6}" type="slidenum">
              <a:rPr lang="en-US" smtClean="0"/>
              <a:t>17</a:t>
            </a:fld>
            <a:endParaRPr lang="en-US"/>
          </a:p>
        </p:txBody>
      </p:sp>
    </p:spTree>
    <p:extLst>
      <p:ext uri="{BB962C8B-B14F-4D97-AF65-F5344CB8AC3E}">
        <p14:creationId xmlns:p14="http://schemas.microsoft.com/office/powerpoint/2010/main" val="314580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https://unece.org/fileadmin/DAM/energy/se/pp/unfc/IntWs_UNFC_Ankara_Sept2011/2_Heiberg.pdf</a:t>
            </a:r>
          </a:p>
          <a:p>
            <a:r>
              <a:rPr lang="tr-TR" dirty="0"/>
              <a:t>https://europeanclimate.org/resources/delivering-eu-energy-security-through-climate-action/</a:t>
            </a:r>
          </a:p>
        </p:txBody>
      </p:sp>
      <p:sp>
        <p:nvSpPr>
          <p:cNvPr id="4" name="Slayt Numarası Yer Tutucusu 3"/>
          <p:cNvSpPr>
            <a:spLocks noGrp="1"/>
          </p:cNvSpPr>
          <p:nvPr>
            <p:ph type="sldNum" sz="quarter" idx="5"/>
          </p:nvPr>
        </p:nvSpPr>
        <p:spPr/>
        <p:txBody>
          <a:bodyPr/>
          <a:lstStyle/>
          <a:p>
            <a:fld id="{389D011F-53FD-4C46-82A0-099369698BE6}" type="slidenum">
              <a:rPr lang="en-US" smtClean="0"/>
              <a:t>18</a:t>
            </a:fld>
            <a:endParaRPr lang="en-US"/>
          </a:p>
        </p:txBody>
      </p:sp>
    </p:spTree>
    <p:extLst>
      <p:ext uri="{BB962C8B-B14F-4D97-AF65-F5344CB8AC3E}">
        <p14:creationId xmlns:p14="http://schemas.microsoft.com/office/powerpoint/2010/main" val="34399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Johnsson</a:t>
            </a:r>
            <a:r>
              <a:rPr lang="tr-TR" sz="1200" kern="1200" dirty="0">
                <a:solidFill>
                  <a:schemeClr val="tx1"/>
                </a:solidFill>
                <a:effectLst/>
                <a:latin typeface="+mn-lt"/>
                <a:ea typeface="+mn-ea"/>
                <a:cs typeface="+mn-cs"/>
              </a:rPr>
              <a:t>, F., </a:t>
            </a:r>
            <a:r>
              <a:rPr lang="tr-TR" sz="1200" kern="1200" dirty="0" err="1">
                <a:solidFill>
                  <a:schemeClr val="tx1"/>
                </a:solidFill>
                <a:effectLst/>
                <a:latin typeface="+mn-lt"/>
                <a:ea typeface="+mn-ea"/>
                <a:cs typeface="+mn-cs"/>
              </a:rPr>
              <a:t>Kjärstad</a:t>
            </a:r>
            <a:r>
              <a:rPr lang="tr-TR" sz="1200" kern="1200" dirty="0">
                <a:solidFill>
                  <a:schemeClr val="tx1"/>
                </a:solidFill>
                <a:effectLst/>
                <a:latin typeface="+mn-lt"/>
                <a:ea typeface="+mn-ea"/>
                <a:cs typeface="+mn-cs"/>
              </a:rPr>
              <a:t>, J., &amp; </a:t>
            </a:r>
            <a:r>
              <a:rPr lang="tr-TR" sz="1200" kern="1200" dirty="0" err="1">
                <a:solidFill>
                  <a:schemeClr val="tx1"/>
                </a:solidFill>
                <a:effectLst/>
                <a:latin typeface="+mn-lt"/>
                <a:ea typeface="+mn-ea"/>
                <a:cs typeface="+mn-cs"/>
              </a:rPr>
              <a:t>Rootzén</a:t>
            </a:r>
            <a:r>
              <a:rPr lang="tr-TR" sz="1200" kern="1200" dirty="0">
                <a:solidFill>
                  <a:schemeClr val="tx1"/>
                </a:solidFill>
                <a:effectLst/>
                <a:latin typeface="+mn-lt"/>
                <a:ea typeface="+mn-ea"/>
                <a:cs typeface="+mn-cs"/>
              </a:rPr>
              <a:t>, J. (2019).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threat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climate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change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mitigation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posed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by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abundance</a:t>
            </a:r>
            <a:r>
              <a:rPr lang="tr-TR" sz="1200" kern="1200" dirty="0">
                <a:solidFill>
                  <a:schemeClr val="tx1"/>
                </a:solidFill>
                <a:effectLst/>
                <a:latin typeface="+mn-lt"/>
                <a:ea typeface="+mn-ea"/>
                <a:cs typeface="+mn-cs"/>
              </a:rPr>
              <a:t> of </a:t>
            </a:r>
            <a:r>
              <a:rPr lang="tr-TR" sz="1200" kern="1200" dirty="0" err="1">
                <a:solidFill>
                  <a:schemeClr val="tx1"/>
                </a:solidFill>
                <a:effectLst/>
                <a:latin typeface="+mn-lt"/>
                <a:ea typeface="+mn-ea"/>
                <a:cs typeface="+mn-cs"/>
              </a:rPr>
              <a:t>fossil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fuels</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Climate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Policy</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19</a:t>
            </a:r>
            <a:r>
              <a:rPr lang="tr-TR" sz="1200" kern="1200" dirty="0">
                <a:solidFill>
                  <a:schemeClr val="tx1"/>
                </a:solidFill>
                <a:effectLst/>
                <a:latin typeface="+mn-lt"/>
                <a:ea typeface="+mn-ea"/>
                <a:cs typeface="+mn-cs"/>
              </a:rPr>
              <a:t>(2), 258–274. https://doi.org/10.1080/14693062.2018.1483885</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19</a:t>
            </a:fld>
            <a:endParaRPr lang="en-US"/>
          </a:p>
        </p:txBody>
      </p:sp>
    </p:spTree>
    <p:extLst>
      <p:ext uri="{BB962C8B-B14F-4D97-AF65-F5344CB8AC3E}">
        <p14:creationId xmlns:p14="http://schemas.microsoft.com/office/powerpoint/2010/main" val="2122867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Ebru Voyvoda</a:t>
            </a:r>
          </a:p>
        </p:txBody>
      </p:sp>
      <p:sp>
        <p:nvSpPr>
          <p:cNvPr id="4" name="Slayt Numarası Yer Tutucusu 3"/>
          <p:cNvSpPr>
            <a:spLocks noGrp="1"/>
          </p:cNvSpPr>
          <p:nvPr>
            <p:ph type="sldNum" sz="quarter" idx="5"/>
          </p:nvPr>
        </p:nvSpPr>
        <p:spPr/>
        <p:txBody>
          <a:bodyPr/>
          <a:lstStyle/>
          <a:p>
            <a:fld id="{389D011F-53FD-4C46-82A0-099369698BE6}" type="slidenum">
              <a:rPr lang="en-US" smtClean="0"/>
              <a:t>20</a:t>
            </a:fld>
            <a:endParaRPr lang="en-US"/>
          </a:p>
        </p:txBody>
      </p:sp>
    </p:spTree>
    <p:extLst>
      <p:ext uri="{BB962C8B-B14F-4D97-AF65-F5344CB8AC3E}">
        <p14:creationId xmlns:p14="http://schemas.microsoft.com/office/powerpoint/2010/main" val="3547979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a:solidFill>
                  <a:schemeClr val="tx1"/>
                </a:solidFill>
                <a:effectLst/>
                <a:latin typeface="+mn-lt"/>
                <a:ea typeface="+mn-ea"/>
                <a:cs typeface="+mn-cs"/>
              </a:rPr>
              <a:t>Lee, N. R. (2020). </a:t>
            </a:r>
            <a:r>
              <a:rPr lang="tr-TR" sz="1200" kern="1200" dirty="0" err="1">
                <a:solidFill>
                  <a:schemeClr val="tx1"/>
                </a:solidFill>
                <a:effectLst/>
                <a:latin typeface="+mn-lt"/>
                <a:ea typeface="+mn-ea"/>
                <a:cs typeface="+mn-cs"/>
              </a:rPr>
              <a:t>When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competition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plays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clean</a:t>
            </a:r>
            <a:r>
              <a:rPr lang="tr-TR" sz="1200" kern="1200" dirty="0">
                <a:solidFill>
                  <a:schemeClr val="tx1"/>
                </a:solidFill>
                <a:effectLst/>
                <a:latin typeface="+mn-lt"/>
                <a:ea typeface="+mn-ea"/>
                <a:cs typeface="+mn-cs"/>
              </a:rPr>
              <a:t>: How </a:t>
            </a:r>
            <a:r>
              <a:rPr lang="tr-TR" sz="1200" kern="1200" dirty="0" err="1">
                <a:solidFill>
                  <a:schemeClr val="tx1"/>
                </a:solidFill>
                <a:effectLst/>
                <a:latin typeface="+mn-lt"/>
                <a:ea typeface="+mn-ea"/>
                <a:cs typeface="+mn-cs"/>
              </a:rPr>
              <a:t>electricity</a:t>
            </a:r>
            <a:r>
              <a:rPr lang="tr-TR" sz="1200" kern="1200" dirty="0">
                <a:solidFill>
                  <a:schemeClr val="tx1"/>
                </a:solidFill>
                <a:effectLst/>
                <a:latin typeface="+mn-lt"/>
                <a:ea typeface="+mn-ea"/>
                <a:cs typeface="+mn-cs"/>
              </a:rPr>
              <a:t> market </a:t>
            </a:r>
            <a:r>
              <a:rPr lang="tr-TR" sz="1200" kern="1200" dirty="0" err="1">
                <a:solidFill>
                  <a:schemeClr val="tx1"/>
                </a:solidFill>
                <a:effectLst/>
                <a:latin typeface="+mn-lt"/>
                <a:ea typeface="+mn-ea"/>
                <a:cs typeface="+mn-cs"/>
              </a:rPr>
              <a:t>liberalization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facilitated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state-level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climate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policies</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United </a:t>
            </a:r>
            <a:r>
              <a:rPr lang="tr-TR" sz="1200" kern="1200" dirty="0" err="1">
                <a:solidFill>
                  <a:schemeClr val="tx1"/>
                </a:solidFill>
                <a:effectLst/>
                <a:latin typeface="+mn-lt"/>
                <a:ea typeface="+mn-ea"/>
                <a:cs typeface="+mn-cs"/>
              </a:rPr>
              <a:t>States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Policy</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139</a:t>
            </a:r>
            <a:r>
              <a:rPr lang="tr-TR" sz="1200" kern="1200" dirty="0">
                <a:solidFill>
                  <a:schemeClr val="tx1"/>
                </a:solidFill>
                <a:effectLst/>
                <a:latin typeface="+mn-lt"/>
                <a:ea typeface="+mn-ea"/>
                <a:cs typeface="+mn-cs"/>
              </a:rPr>
              <a:t>, 111308. https://doi.org/10.1016/j.enpol.2020.111308</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21</a:t>
            </a:fld>
            <a:endParaRPr lang="en-US"/>
          </a:p>
        </p:txBody>
      </p:sp>
    </p:spTree>
    <p:extLst>
      <p:ext uri="{BB962C8B-B14F-4D97-AF65-F5344CB8AC3E}">
        <p14:creationId xmlns:p14="http://schemas.microsoft.com/office/powerpoint/2010/main" val="4997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Wittmayer</a:t>
            </a:r>
            <a:r>
              <a:rPr lang="tr-TR" sz="1200" kern="1200" dirty="0">
                <a:solidFill>
                  <a:schemeClr val="tx1"/>
                </a:solidFill>
                <a:effectLst/>
                <a:latin typeface="+mn-lt"/>
                <a:ea typeface="+mn-ea"/>
                <a:cs typeface="+mn-cs"/>
              </a:rPr>
              <a:t>, J. M., de </a:t>
            </a:r>
            <a:r>
              <a:rPr lang="tr-TR" sz="1200" kern="1200" dirty="0" err="1">
                <a:solidFill>
                  <a:schemeClr val="tx1"/>
                </a:solidFill>
                <a:effectLst/>
                <a:latin typeface="+mn-lt"/>
                <a:ea typeface="+mn-ea"/>
                <a:cs typeface="+mn-cs"/>
              </a:rPr>
              <a:t>Geus</a:t>
            </a:r>
            <a:r>
              <a:rPr lang="tr-TR" sz="1200" kern="1200" dirty="0">
                <a:solidFill>
                  <a:schemeClr val="tx1"/>
                </a:solidFill>
                <a:effectLst/>
                <a:latin typeface="+mn-lt"/>
                <a:ea typeface="+mn-ea"/>
                <a:cs typeface="+mn-cs"/>
              </a:rPr>
              <a:t>, T., </a:t>
            </a:r>
            <a:r>
              <a:rPr lang="tr-TR" sz="1200" kern="1200" dirty="0" err="1">
                <a:solidFill>
                  <a:schemeClr val="tx1"/>
                </a:solidFill>
                <a:effectLst/>
                <a:latin typeface="+mn-lt"/>
                <a:ea typeface="+mn-ea"/>
                <a:cs typeface="+mn-cs"/>
              </a:rPr>
              <a:t>Pel</a:t>
            </a:r>
            <a:r>
              <a:rPr lang="tr-TR" sz="1200" kern="1200" dirty="0">
                <a:solidFill>
                  <a:schemeClr val="tx1"/>
                </a:solidFill>
                <a:effectLst/>
                <a:latin typeface="+mn-lt"/>
                <a:ea typeface="+mn-ea"/>
                <a:cs typeface="+mn-cs"/>
              </a:rPr>
              <a:t>, B., </a:t>
            </a:r>
            <a:r>
              <a:rPr lang="tr-TR" sz="1200" kern="1200" dirty="0" err="1">
                <a:solidFill>
                  <a:schemeClr val="tx1"/>
                </a:solidFill>
                <a:effectLst/>
                <a:latin typeface="+mn-lt"/>
                <a:ea typeface="+mn-ea"/>
                <a:cs typeface="+mn-cs"/>
              </a:rPr>
              <a:t>Avelino</a:t>
            </a:r>
            <a:r>
              <a:rPr lang="tr-TR" sz="1200" kern="1200" dirty="0">
                <a:solidFill>
                  <a:schemeClr val="tx1"/>
                </a:solidFill>
                <a:effectLst/>
                <a:latin typeface="+mn-lt"/>
                <a:ea typeface="+mn-ea"/>
                <a:cs typeface="+mn-cs"/>
              </a:rPr>
              <a:t>, F., </a:t>
            </a:r>
            <a:r>
              <a:rPr lang="tr-TR" sz="1200" kern="1200" dirty="0" err="1">
                <a:solidFill>
                  <a:schemeClr val="tx1"/>
                </a:solidFill>
                <a:effectLst/>
                <a:latin typeface="+mn-lt"/>
                <a:ea typeface="+mn-ea"/>
                <a:cs typeface="+mn-cs"/>
              </a:rPr>
              <a:t>Hielscher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Hoppe</a:t>
            </a:r>
            <a:r>
              <a:rPr lang="tr-TR" sz="1200" kern="1200" dirty="0">
                <a:solidFill>
                  <a:schemeClr val="tx1"/>
                </a:solidFill>
                <a:effectLst/>
                <a:latin typeface="+mn-lt"/>
                <a:ea typeface="+mn-ea"/>
                <a:cs typeface="+mn-cs"/>
              </a:rPr>
              <a:t>, T., </a:t>
            </a:r>
            <a:r>
              <a:rPr lang="tr-TR" sz="1200" kern="1200" dirty="0" err="1">
                <a:solidFill>
                  <a:schemeClr val="tx1"/>
                </a:solidFill>
                <a:effectLst/>
                <a:latin typeface="+mn-lt"/>
                <a:ea typeface="+mn-ea"/>
                <a:cs typeface="+mn-cs"/>
              </a:rPr>
              <a:t>Mühlemeier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Stasik</a:t>
            </a:r>
            <a:r>
              <a:rPr lang="tr-TR" sz="1200" kern="1200" dirty="0">
                <a:solidFill>
                  <a:schemeClr val="tx1"/>
                </a:solidFill>
                <a:effectLst/>
                <a:latin typeface="+mn-lt"/>
                <a:ea typeface="+mn-ea"/>
                <a:cs typeface="+mn-cs"/>
              </a:rPr>
              <a:t>, A., </a:t>
            </a:r>
            <a:r>
              <a:rPr lang="tr-TR" sz="1200" kern="1200" dirty="0" err="1">
                <a:solidFill>
                  <a:schemeClr val="tx1"/>
                </a:solidFill>
                <a:effectLst/>
                <a:latin typeface="+mn-lt"/>
                <a:ea typeface="+mn-ea"/>
                <a:cs typeface="+mn-cs"/>
              </a:rPr>
              <a:t>Oxenaar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Rogge</a:t>
            </a:r>
            <a:r>
              <a:rPr lang="tr-TR" sz="1200" kern="1200" dirty="0">
                <a:solidFill>
                  <a:schemeClr val="tx1"/>
                </a:solidFill>
                <a:effectLst/>
                <a:latin typeface="+mn-lt"/>
                <a:ea typeface="+mn-ea"/>
                <a:cs typeface="+mn-cs"/>
              </a:rPr>
              <a:t>, K. S., </a:t>
            </a:r>
            <a:r>
              <a:rPr lang="tr-TR" sz="1200" kern="1200" dirty="0" err="1">
                <a:solidFill>
                  <a:schemeClr val="tx1"/>
                </a:solidFill>
                <a:effectLst/>
                <a:latin typeface="+mn-lt"/>
                <a:ea typeface="+mn-ea"/>
                <a:cs typeface="+mn-cs"/>
              </a:rPr>
              <a:t>Visser</a:t>
            </a:r>
            <a:r>
              <a:rPr lang="tr-TR" sz="1200" kern="1200" dirty="0">
                <a:solidFill>
                  <a:schemeClr val="tx1"/>
                </a:solidFill>
                <a:effectLst/>
                <a:latin typeface="+mn-lt"/>
                <a:ea typeface="+mn-ea"/>
                <a:cs typeface="+mn-cs"/>
              </a:rPr>
              <a:t>, V., </a:t>
            </a:r>
            <a:r>
              <a:rPr lang="tr-TR" sz="1200" kern="1200" dirty="0" err="1">
                <a:solidFill>
                  <a:schemeClr val="tx1"/>
                </a:solidFill>
                <a:effectLst/>
                <a:latin typeface="+mn-lt"/>
                <a:ea typeface="+mn-ea"/>
                <a:cs typeface="+mn-cs"/>
              </a:rPr>
              <a:t>Marín-González</a:t>
            </a:r>
            <a:r>
              <a:rPr lang="tr-TR" sz="1200" kern="1200" dirty="0">
                <a:solidFill>
                  <a:schemeClr val="tx1"/>
                </a:solidFill>
                <a:effectLst/>
                <a:latin typeface="+mn-lt"/>
                <a:ea typeface="+mn-ea"/>
                <a:cs typeface="+mn-cs"/>
              </a:rPr>
              <a:t>, E., </a:t>
            </a:r>
            <a:r>
              <a:rPr lang="tr-TR" sz="1200" kern="1200" dirty="0" err="1">
                <a:solidFill>
                  <a:schemeClr val="tx1"/>
                </a:solidFill>
                <a:effectLst/>
                <a:latin typeface="+mn-lt"/>
                <a:ea typeface="+mn-ea"/>
                <a:cs typeface="+mn-cs"/>
              </a:rPr>
              <a:t>Ooms</a:t>
            </a:r>
            <a:r>
              <a:rPr lang="tr-TR" sz="1200" kern="1200" dirty="0">
                <a:solidFill>
                  <a:schemeClr val="tx1"/>
                </a:solidFill>
                <a:effectLst/>
                <a:latin typeface="+mn-lt"/>
                <a:ea typeface="+mn-ea"/>
                <a:cs typeface="+mn-cs"/>
              </a:rPr>
              <a:t>, M., </a:t>
            </a:r>
            <a:r>
              <a:rPr lang="tr-TR" sz="1200" kern="1200" dirty="0" err="1">
                <a:solidFill>
                  <a:schemeClr val="tx1"/>
                </a:solidFill>
                <a:effectLst/>
                <a:latin typeface="+mn-lt"/>
                <a:ea typeface="+mn-ea"/>
                <a:cs typeface="+mn-cs"/>
              </a:rPr>
              <a:t>Buitelaar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Foulds</a:t>
            </a:r>
            <a:r>
              <a:rPr lang="tr-TR" sz="1200" kern="1200" dirty="0">
                <a:solidFill>
                  <a:schemeClr val="tx1"/>
                </a:solidFill>
                <a:effectLst/>
                <a:latin typeface="+mn-lt"/>
                <a:ea typeface="+mn-ea"/>
                <a:cs typeface="+mn-cs"/>
              </a:rPr>
              <a:t>, C., </a:t>
            </a:r>
            <a:r>
              <a:rPr lang="tr-TR" sz="1200" kern="1200" dirty="0" err="1">
                <a:solidFill>
                  <a:schemeClr val="tx1"/>
                </a:solidFill>
                <a:effectLst/>
                <a:latin typeface="+mn-lt"/>
                <a:ea typeface="+mn-ea"/>
                <a:cs typeface="+mn-cs"/>
              </a:rPr>
              <a:t>Petrick</a:t>
            </a:r>
            <a:r>
              <a:rPr lang="tr-TR" sz="1200" kern="1200" dirty="0">
                <a:solidFill>
                  <a:schemeClr val="tx1"/>
                </a:solidFill>
                <a:effectLst/>
                <a:latin typeface="+mn-lt"/>
                <a:ea typeface="+mn-ea"/>
                <a:cs typeface="+mn-cs"/>
              </a:rPr>
              <a:t>, K., </a:t>
            </a:r>
            <a:r>
              <a:rPr lang="tr-TR" sz="1200" kern="1200" dirty="0" err="1">
                <a:solidFill>
                  <a:schemeClr val="tx1"/>
                </a:solidFill>
                <a:effectLst/>
                <a:latin typeface="+mn-lt"/>
                <a:ea typeface="+mn-ea"/>
                <a:cs typeface="+mn-cs"/>
              </a:rPr>
              <a:t>Klarwein</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Krupnik</a:t>
            </a:r>
            <a:r>
              <a:rPr lang="tr-TR" sz="1200" kern="1200" dirty="0">
                <a:solidFill>
                  <a:schemeClr val="tx1"/>
                </a:solidFill>
                <a:effectLst/>
                <a:latin typeface="+mn-lt"/>
                <a:ea typeface="+mn-ea"/>
                <a:cs typeface="+mn-cs"/>
              </a:rPr>
              <a:t>, S., de </a:t>
            </a:r>
            <a:r>
              <a:rPr lang="tr-TR" sz="1200" kern="1200" dirty="0" err="1">
                <a:solidFill>
                  <a:schemeClr val="tx1"/>
                </a:solidFill>
                <a:effectLst/>
                <a:latin typeface="+mn-lt"/>
                <a:ea typeface="+mn-ea"/>
                <a:cs typeface="+mn-cs"/>
              </a:rPr>
              <a:t>Vries</a:t>
            </a:r>
            <a:r>
              <a:rPr lang="tr-TR" sz="1200" kern="1200" dirty="0">
                <a:solidFill>
                  <a:schemeClr val="tx1"/>
                </a:solidFill>
                <a:effectLst/>
                <a:latin typeface="+mn-lt"/>
                <a:ea typeface="+mn-ea"/>
                <a:cs typeface="+mn-cs"/>
              </a:rPr>
              <a:t>, G., … </a:t>
            </a:r>
            <a:r>
              <a:rPr lang="tr-TR" sz="1200" kern="1200" dirty="0" err="1">
                <a:solidFill>
                  <a:schemeClr val="tx1"/>
                </a:solidFill>
                <a:effectLst/>
                <a:latin typeface="+mn-lt"/>
                <a:ea typeface="+mn-ea"/>
                <a:cs typeface="+mn-cs"/>
              </a:rPr>
              <a:t>Härtwig</a:t>
            </a:r>
            <a:r>
              <a:rPr lang="tr-TR" sz="1200" kern="1200" dirty="0">
                <a:solidFill>
                  <a:schemeClr val="tx1"/>
                </a:solidFill>
                <a:effectLst/>
                <a:latin typeface="+mn-lt"/>
                <a:ea typeface="+mn-ea"/>
                <a:cs typeface="+mn-cs"/>
              </a:rPr>
              <a:t>, A. (2020). Beyond </a:t>
            </a:r>
            <a:r>
              <a:rPr lang="tr-TR" sz="1200" kern="1200" dirty="0" err="1">
                <a:solidFill>
                  <a:schemeClr val="tx1"/>
                </a:solidFill>
                <a:effectLst/>
                <a:latin typeface="+mn-lt"/>
                <a:ea typeface="+mn-ea"/>
                <a:cs typeface="+mn-cs"/>
              </a:rPr>
              <a:t>instrumentalism</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Broadening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understanding</a:t>
            </a:r>
            <a:r>
              <a:rPr lang="tr-TR" sz="1200" kern="1200" dirty="0">
                <a:solidFill>
                  <a:schemeClr val="tx1"/>
                </a:solidFill>
                <a:effectLst/>
                <a:latin typeface="+mn-lt"/>
                <a:ea typeface="+mn-ea"/>
                <a:cs typeface="+mn-cs"/>
              </a:rPr>
              <a:t> of </a:t>
            </a:r>
            <a:r>
              <a:rPr lang="tr-TR" sz="1200" kern="1200" dirty="0" err="1">
                <a:solidFill>
                  <a:schemeClr val="tx1"/>
                </a:solidFill>
                <a:effectLst/>
                <a:latin typeface="+mn-lt"/>
                <a:ea typeface="+mn-ea"/>
                <a:cs typeface="+mn-cs"/>
              </a:rPr>
              <a:t>social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innovation</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socio-technical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systems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&amp; </a:t>
            </a:r>
            <a:r>
              <a:rPr lang="tr-TR" sz="1200" i="1" kern="1200" dirty="0" err="1">
                <a:solidFill>
                  <a:schemeClr val="tx1"/>
                </a:solidFill>
                <a:effectLst/>
                <a:latin typeface="+mn-lt"/>
                <a:ea typeface="+mn-ea"/>
                <a:cs typeface="+mn-cs"/>
              </a:rPr>
              <a:t>Social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Science</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70</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December</a:t>
            </a:r>
            <a:r>
              <a:rPr lang="tr-TR" sz="1200" kern="1200" dirty="0">
                <a:solidFill>
                  <a:schemeClr val="tx1"/>
                </a:solidFill>
                <a:effectLst/>
                <a:latin typeface="+mn-lt"/>
                <a:ea typeface="+mn-ea"/>
                <a:cs typeface="+mn-cs"/>
              </a:rPr>
              <a:t> 2019), 101689. https://doi.org/10.1016/j.erss.2020.101689</a:t>
            </a:r>
          </a:p>
          <a:p>
            <a:r>
              <a:rPr lang="tr-TR" dirty="0"/>
              <a:t>https://www.chinadaily.com.cn/business/2017-08/15/content_30637294_5.htm#Contentp</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Lema</a:t>
            </a:r>
            <a:r>
              <a:rPr lang="tr-TR" sz="1200" kern="1200" dirty="0">
                <a:solidFill>
                  <a:schemeClr val="tx1"/>
                </a:solidFill>
                <a:effectLst/>
                <a:latin typeface="+mn-lt"/>
                <a:ea typeface="+mn-ea"/>
                <a:cs typeface="+mn-cs"/>
              </a:rPr>
              <a:t>, R., </a:t>
            </a:r>
            <a:r>
              <a:rPr lang="tr-TR" sz="1200" kern="1200" dirty="0" err="1">
                <a:solidFill>
                  <a:schemeClr val="tx1"/>
                </a:solidFill>
                <a:effectLst/>
                <a:latin typeface="+mn-lt"/>
                <a:ea typeface="+mn-ea"/>
                <a:cs typeface="+mn-cs"/>
              </a:rPr>
              <a:t>Iizuka</a:t>
            </a:r>
            <a:r>
              <a:rPr lang="tr-TR" sz="1200" kern="1200" dirty="0">
                <a:solidFill>
                  <a:schemeClr val="tx1"/>
                </a:solidFill>
                <a:effectLst/>
                <a:latin typeface="+mn-lt"/>
                <a:ea typeface="+mn-ea"/>
                <a:cs typeface="+mn-cs"/>
              </a:rPr>
              <a:t>, M., &amp; </a:t>
            </a:r>
            <a:r>
              <a:rPr lang="tr-TR" sz="1200" kern="1200" dirty="0" err="1">
                <a:solidFill>
                  <a:schemeClr val="tx1"/>
                </a:solidFill>
                <a:effectLst/>
                <a:latin typeface="+mn-lt"/>
                <a:ea typeface="+mn-ea"/>
                <a:cs typeface="+mn-cs"/>
              </a:rPr>
              <a:t>Walz</a:t>
            </a:r>
            <a:r>
              <a:rPr lang="tr-TR" sz="1200" kern="1200" dirty="0">
                <a:solidFill>
                  <a:schemeClr val="tx1"/>
                </a:solidFill>
                <a:effectLst/>
                <a:latin typeface="+mn-lt"/>
                <a:ea typeface="+mn-ea"/>
                <a:cs typeface="+mn-cs"/>
              </a:rPr>
              <a:t>, R. (2015). </a:t>
            </a:r>
            <a:r>
              <a:rPr lang="tr-TR" sz="1200" kern="1200" dirty="0" err="1">
                <a:solidFill>
                  <a:schemeClr val="tx1"/>
                </a:solidFill>
                <a:effectLst/>
                <a:latin typeface="+mn-lt"/>
                <a:ea typeface="+mn-ea"/>
                <a:cs typeface="+mn-cs"/>
              </a:rPr>
              <a:t>Introduction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low-carbon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innovation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development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Insights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future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challenges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research</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Innovation</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Development</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5</a:t>
            </a:r>
            <a:r>
              <a:rPr lang="tr-TR" sz="1200" kern="1200" dirty="0">
                <a:solidFill>
                  <a:schemeClr val="tx1"/>
                </a:solidFill>
                <a:effectLst/>
                <a:latin typeface="+mn-lt"/>
                <a:ea typeface="+mn-ea"/>
                <a:cs typeface="+mn-cs"/>
              </a:rPr>
              <a:t>(2), 173–187. https://doi.org/10.1080/2157930X.2015.1065096</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22</a:t>
            </a:fld>
            <a:endParaRPr lang="en-US"/>
          </a:p>
        </p:txBody>
      </p:sp>
    </p:spTree>
    <p:extLst>
      <p:ext uri="{BB962C8B-B14F-4D97-AF65-F5344CB8AC3E}">
        <p14:creationId xmlns:p14="http://schemas.microsoft.com/office/powerpoint/2010/main" val="2444969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https://teaching.ece.iiasa.ac.at/lectures/global-entrans-tuwien/index.html</a:t>
            </a:r>
          </a:p>
          <a:p>
            <a:r>
              <a:rPr lang="tr-TR" dirty="0"/>
              <a:t>https://www.iea.org/sankey/</a:t>
            </a:r>
          </a:p>
        </p:txBody>
      </p:sp>
      <p:sp>
        <p:nvSpPr>
          <p:cNvPr id="4" name="Slayt Numarası Yer Tutucusu 3"/>
          <p:cNvSpPr>
            <a:spLocks noGrp="1"/>
          </p:cNvSpPr>
          <p:nvPr>
            <p:ph type="sldNum" sz="quarter" idx="5"/>
          </p:nvPr>
        </p:nvSpPr>
        <p:spPr/>
        <p:txBody>
          <a:bodyPr/>
          <a:lstStyle/>
          <a:p>
            <a:fld id="{389D011F-53FD-4C46-82A0-099369698BE6}" type="slidenum">
              <a:rPr lang="en-US" smtClean="0"/>
              <a:t>3</a:t>
            </a:fld>
            <a:endParaRPr lang="en-US"/>
          </a:p>
        </p:txBody>
      </p:sp>
    </p:spTree>
    <p:extLst>
      <p:ext uri="{BB962C8B-B14F-4D97-AF65-F5344CB8AC3E}">
        <p14:creationId xmlns:p14="http://schemas.microsoft.com/office/powerpoint/2010/main" val="1946064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https://www.iberdrola.com/sustainability/investments-green-bonds</a:t>
            </a:r>
          </a:p>
        </p:txBody>
      </p:sp>
      <p:sp>
        <p:nvSpPr>
          <p:cNvPr id="4" name="Slayt Numarası Yer Tutucusu 3"/>
          <p:cNvSpPr>
            <a:spLocks noGrp="1"/>
          </p:cNvSpPr>
          <p:nvPr>
            <p:ph type="sldNum" sz="quarter" idx="5"/>
          </p:nvPr>
        </p:nvSpPr>
        <p:spPr/>
        <p:txBody>
          <a:bodyPr/>
          <a:lstStyle/>
          <a:p>
            <a:fld id="{389D011F-53FD-4C46-82A0-099369698BE6}" type="slidenum">
              <a:rPr lang="en-US" smtClean="0"/>
              <a:t>23</a:t>
            </a:fld>
            <a:endParaRPr lang="en-US"/>
          </a:p>
        </p:txBody>
      </p:sp>
    </p:spTree>
    <p:extLst>
      <p:ext uri="{BB962C8B-B14F-4D97-AF65-F5344CB8AC3E}">
        <p14:creationId xmlns:p14="http://schemas.microsoft.com/office/powerpoint/2010/main" val="3405813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Getcp-tuwien</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4</a:t>
            </a:fld>
            <a:endParaRPr lang="en-US"/>
          </a:p>
        </p:txBody>
      </p:sp>
    </p:spTree>
    <p:extLst>
      <p:ext uri="{BB962C8B-B14F-4D97-AF65-F5344CB8AC3E}">
        <p14:creationId xmlns:p14="http://schemas.microsoft.com/office/powerpoint/2010/main" val="3251101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https://www.ourenergypolicy.org/growing-poor-slowly-why-we-must-have-renewable-energy/</a:t>
            </a:r>
          </a:p>
        </p:txBody>
      </p:sp>
      <p:sp>
        <p:nvSpPr>
          <p:cNvPr id="4" name="Slayt Numarası Yer Tutucusu 3"/>
          <p:cNvSpPr>
            <a:spLocks noGrp="1"/>
          </p:cNvSpPr>
          <p:nvPr>
            <p:ph type="sldNum" sz="quarter" idx="5"/>
          </p:nvPr>
        </p:nvSpPr>
        <p:spPr/>
        <p:txBody>
          <a:bodyPr/>
          <a:lstStyle/>
          <a:p>
            <a:fld id="{389D011F-53FD-4C46-82A0-099369698BE6}" type="slidenum">
              <a:rPr lang="en-US" smtClean="0"/>
              <a:t>5</a:t>
            </a:fld>
            <a:endParaRPr lang="en-US"/>
          </a:p>
        </p:txBody>
      </p:sp>
    </p:spTree>
    <p:extLst>
      <p:ext uri="{BB962C8B-B14F-4D97-AF65-F5344CB8AC3E}">
        <p14:creationId xmlns:p14="http://schemas.microsoft.com/office/powerpoint/2010/main" val="211685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effectLst/>
              </a:rPr>
              <a:t>Uğur Soytaş</a:t>
            </a:r>
          </a:p>
          <a:p>
            <a:r>
              <a:rPr lang="tr-TR" dirty="0" err="1">
                <a:effectLst/>
              </a:rPr>
              <a:t>Jos</a:t>
            </a:r>
            <a:r>
              <a:rPr lang="tr-TR" dirty="0" err="1"/>
              <a:t>é</a:t>
            </a:r>
            <a:r>
              <a:rPr lang="tr-TR" dirty="0"/>
              <a:t> </a:t>
            </a:r>
            <a:r>
              <a:rPr lang="tr-TR" dirty="0">
                <a:effectLst/>
              </a:rPr>
              <a:t>Carlos</a:t>
            </a:r>
            <a:r>
              <a:rPr lang="tr-TR" dirty="0"/>
              <a:t> </a:t>
            </a:r>
            <a:r>
              <a:rPr lang="tr-TR" dirty="0" err="1">
                <a:effectLst/>
              </a:rPr>
              <a:t>Soage</a:t>
            </a:r>
            <a:r>
              <a:rPr lang="tr-TR" dirty="0"/>
              <a:t> </a:t>
            </a:r>
            <a:r>
              <a:rPr lang="tr-TR" dirty="0" err="1">
                <a:effectLst/>
              </a:rPr>
              <a:t>Gonz</a:t>
            </a:r>
            <a:r>
              <a:rPr lang="tr-TR" dirty="0" err="1"/>
              <a:t>á</a:t>
            </a:r>
            <a:r>
              <a:rPr lang="tr-TR" dirty="0" err="1">
                <a:effectLst/>
              </a:rPr>
              <a:t>lez</a:t>
            </a:r>
            <a:r>
              <a:rPr lang="tr-TR" dirty="0"/>
              <a:t> </a:t>
            </a:r>
            <a:r>
              <a:rPr lang="tr-TR" dirty="0" err="1">
                <a:effectLst/>
              </a:rPr>
              <a:t>and</a:t>
            </a:r>
            <a:r>
              <a:rPr lang="tr-TR" dirty="0"/>
              <a:t> </a:t>
            </a:r>
            <a:r>
              <a:rPr lang="tr-TR" dirty="0">
                <a:effectLst/>
              </a:rPr>
              <a:t>Andrew</a:t>
            </a:r>
            <a:r>
              <a:rPr lang="tr-TR" dirty="0"/>
              <a:t> </a:t>
            </a:r>
            <a:r>
              <a:rPr lang="tr-TR" dirty="0" err="1"/>
              <a:t>Heiss</a:t>
            </a:r>
            <a:r>
              <a:rPr lang="tr-TR" dirty="0"/>
              <a:t> (</a:t>
            </a:r>
            <a:r>
              <a:rPr lang="tr-TR" dirty="0">
                <a:effectLst/>
              </a:rPr>
              <a:t>2020</a:t>
            </a:r>
            <a:r>
              <a:rPr lang="tr-TR" dirty="0"/>
              <a:t>)</a:t>
            </a:r>
            <a:r>
              <a:rPr lang="tr-TR" dirty="0">
                <a:effectLst/>
              </a:rPr>
              <a:t>.</a:t>
            </a:r>
            <a:r>
              <a:rPr lang="tr-TR" dirty="0"/>
              <a:t> </a:t>
            </a:r>
            <a:r>
              <a:rPr lang="tr-TR" dirty="0" err="1">
                <a:effectLst/>
              </a:rPr>
              <a:t>econocharts</a:t>
            </a:r>
            <a:r>
              <a:rPr lang="tr-TR" dirty="0">
                <a:effectLst/>
              </a:rPr>
              <a:t>:</a:t>
            </a:r>
            <a:r>
              <a:rPr lang="tr-TR" dirty="0"/>
              <a:t> </a:t>
            </a:r>
            <a:r>
              <a:rPr lang="tr-TR" dirty="0" err="1">
                <a:effectLst/>
              </a:rPr>
              <a:t>Microeconomics</a:t>
            </a:r>
            <a:r>
              <a:rPr lang="tr-TR" dirty="0"/>
              <a:t> </a:t>
            </a:r>
            <a:r>
              <a:rPr lang="tr-TR" dirty="0" err="1">
                <a:effectLst/>
              </a:rPr>
              <a:t>and</a:t>
            </a:r>
            <a:r>
              <a:rPr lang="tr-TR" dirty="0"/>
              <a:t> </a:t>
            </a:r>
            <a:r>
              <a:rPr lang="tr-TR" dirty="0" err="1">
                <a:effectLst/>
              </a:rPr>
              <a:t>Macroeconomics</a:t>
            </a:r>
            <a:r>
              <a:rPr lang="tr-TR" dirty="0"/>
              <a:t> </a:t>
            </a:r>
            <a:r>
              <a:rPr lang="tr-TR" dirty="0" err="1">
                <a:effectLst/>
              </a:rPr>
              <a:t>Charts</a:t>
            </a:r>
            <a:r>
              <a:rPr lang="tr-TR" dirty="0"/>
              <a:t> </a:t>
            </a:r>
            <a:r>
              <a:rPr lang="tr-TR" dirty="0" err="1">
                <a:effectLst/>
              </a:rPr>
              <a:t>Made</a:t>
            </a:r>
            <a:r>
              <a:rPr lang="tr-TR" dirty="0"/>
              <a:t> </a:t>
            </a:r>
            <a:r>
              <a:rPr lang="tr-TR" dirty="0" err="1">
                <a:effectLst/>
              </a:rPr>
              <a:t>with</a:t>
            </a:r>
            <a:r>
              <a:rPr lang="tr-TR" dirty="0"/>
              <a:t> </a:t>
            </a:r>
            <a:r>
              <a:rPr lang="tr-TR" dirty="0">
                <a:effectLst/>
              </a:rPr>
              <a:t>'ggplot2'.</a:t>
            </a:r>
            <a:r>
              <a:rPr lang="tr-TR" dirty="0"/>
              <a:t> </a:t>
            </a:r>
            <a:r>
              <a:rPr lang="tr-TR" dirty="0">
                <a:effectLst/>
              </a:rPr>
              <a:t>R</a:t>
            </a:r>
            <a:r>
              <a:rPr lang="tr-TR" dirty="0"/>
              <a:t> </a:t>
            </a:r>
            <a:r>
              <a:rPr lang="tr-TR" dirty="0" err="1">
                <a:effectLst/>
              </a:rPr>
              <a:t>package</a:t>
            </a:r>
            <a:r>
              <a:rPr lang="tr-TR" dirty="0"/>
              <a:t> </a:t>
            </a:r>
            <a:r>
              <a:rPr lang="tr-TR" dirty="0" err="1">
                <a:effectLst/>
              </a:rPr>
              <a:t>version</a:t>
            </a:r>
            <a:r>
              <a:rPr lang="tr-TR" dirty="0"/>
              <a:t> </a:t>
            </a:r>
            <a:r>
              <a:rPr lang="tr-TR" dirty="0">
                <a:effectLst/>
              </a:rPr>
              <a:t>1.0.</a:t>
            </a:r>
            <a:r>
              <a:rPr lang="tr-TR" dirty="0"/>
              <a:t> </a:t>
            </a:r>
            <a:r>
              <a:rPr lang="tr-TR" dirty="0">
                <a:effectLst/>
              </a:rPr>
              <a:t>https://r-coder.com/</a:t>
            </a:r>
            <a:r>
              <a:rPr lang="tr-TR" dirty="0"/>
              <a:t>, </a:t>
            </a:r>
            <a:r>
              <a:rPr lang="tr-TR" dirty="0">
                <a:effectLst/>
              </a:rPr>
              <a:t>https://r-coder.com/economics-charts-r/.</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6</a:t>
            </a:fld>
            <a:endParaRPr lang="en-US"/>
          </a:p>
        </p:txBody>
      </p:sp>
    </p:spTree>
    <p:extLst>
      <p:ext uri="{BB962C8B-B14F-4D97-AF65-F5344CB8AC3E}">
        <p14:creationId xmlns:p14="http://schemas.microsoft.com/office/powerpoint/2010/main" val="126561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ea typeface="+mn-ea"/>
                <a:cs typeface="+mn-cs"/>
              </a:rPr>
              <a:t>Lee, J., &amp; </a:t>
            </a:r>
            <a:r>
              <a:rPr lang="tr-TR" sz="1200" kern="1200" dirty="0" err="1">
                <a:solidFill>
                  <a:schemeClr val="tx1"/>
                </a:solidFill>
                <a:effectLst/>
                <a:latin typeface="+mn-lt"/>
                <a:ea typeface="+mn-ea"/>
                <a:cs typeface="+mn-cs"/>
              </a:rPr>
              <a:t>Yang</a:t>
            </a:r>
            <a:r>
              <a:rPr lang="tr-TR" sz="1200" kern="1200" dirty="0">
                <a:solidFill>
                  <a:schemeClr val="tx1"/>
                </a:solidFill>
                <a:effectLst/>
                <a:latin typeface="+mn-lt"/>
                <a:ea typeface="+mn-ea"/>
                <a:cs typeface="+mn-cs"/>
              </a:rPr>
              <a:t>, J. S. (2019). Global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transitions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political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systems</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Renewable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Sustainable</a:t>
            </a:r>
            <a:r>
              <a:rPr lang="tr-TR" sz="1200" i="1" kern="1200" dirty="0">
                <a:solidFill>
                  <a:schemeClr val="tx1"/>
                </a:solidFill>
                <a:effectLst/>
                <a:latin typeface="+mn-lt"/>
                <a:ea typeface="+mn-ea"/>
                <a:cs typeface="+mn-cs"/>
              </a:rPr>
              <a:t> Energy </a:t>
            </a:r>
            <a:r>
              <a:rPr lang="tr-TR" sz="1200" i="1" kern="1200" dirty="0" err="1">
                <a:solidFill>
                  <a:schemeClr val="tx1"/>
                </a:solidFill>
                <a:effectLst/>
                <a:latin typeface="+mn-lt"/>
                <a:ea typeface="+mn-ea"/>
                <a:cs typeface="+mn-cs"/>
              </a:rPr>
              <a:t>Reviews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115</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August</a:t>
            </a:r>
            <a:r>
              <a:rPr lang="tr-TR" sz="1200" kern="1200" dirty="0">
                <a:solidFill>
                  <a:schemeClr val="tx1"/>
                </a:solidFill>
                <a:effectLst/>
                <a:latin typeface="+mn-lt"/>
                <a:ea typeface="+mn-ea"/>
                <a:cs typeface="+mn-cs"/>
              </a:rPr>
              <a:t>), 109370. https://doi.org/10.1016/j.rser.2019.109370</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8</a:t>
            </a:fld>
            <a:endParaRPr lang="en-US"/>
          </a:p>
        </p:txBody>
      </p:sp>
    </p:spTree>
    <p:extLst>
      <p:ext uri="{BB962C8B-B14F-4D97-AF65-F5344CB8AC3E}">
        <p14:creationId xmlns:p14="http://schemas.microsoft.com/office/powerpoint/2010/main" val="258543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Castor</a:t>
            </a:r>
            <a:r>
              <a:rPr lang="tr-TR" sz="1200" kern="1200" dirty="0">
                <a:solidFill>
                  <a:schemeClr val="tx1"/>
                </a:solidFill>
                <a:effectLst/>
                <a:latin typeface="+mn-lt"/>
                <a:ea typeface="+mn-ea"/>
                <a:cs typeface="+mn-cs"/>
              </a:rPr>
              <a:t>, J., </a:t>
            </a:r>
            <a:r>
              <a:rPr lang="tr-TR" sz="1200" kern="1200" dirty="0" err="1">
                <a:solidFill>
                  <a:schemeClr val="tx1"/>
                </a:solidFill>
                <a:effectLst/>
                <a:latin typeface="+mn-lt"/>
                <a:ea typeface="+mn-ea"/>
                <a:cs typeface="+mn-cs"/>
              </a:rPr>
              <a:t>Bacha</a:t>
            </a:r>
            <a:r>
              <a:rPr lang="tr-TR" sz="1200" kern="1200" dirty="0">
                <a:solidFill>
                  <a:schemeClr val="tx1"/>
                </a:solidFill>
                <a:effectLst/>
                <a:latin typeface="+mn-lt"/>
                <a:ea typeface="+mn-ea"/>
                <a:cs typeface="+mn-cs"/>
              </a:rPr>
              <a:t>, K., &amp; </a:t>
            </a:r>
            <a:r>
              <a:rPr lang="tr-TR" sz="1200" kern="1200" dirty="0" err="1">
                <a:solidFill>
                  <a:schemeClr val="tx1"/>
                </a:solidFill>
                <a:effectLst/>
                <a:latin typeface="+mn-lt"/>
                <a:ea typeface="+mn-ea"/>
                <a:cs typeface="+mn-cs"/>
              </a:rPr>
              <a:t>Fuso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Nerini</a:t>
            </a:r>
            <a:r>
              <a:rPr lang="tr-TR" sz="1200" kern="1200" dirty="0">
                <a:solidFill>
                  <a:schemeClr val="tx1"/>
                </a:solidFill>
                <a:effectLst/>
                <a:latin typeface="+mn-lt"/>
                <a:ea typeface="+mn-ea"/>
                <a:cs typeface="+mn-cs"/>
              </a:rPr>
              <a:t>, F. (2020). </a:t>
            </a:r>
            <a:r>
              <a:rPr lang="tr-TR" sz="1200" kern="1200" dirty="0" err="1">
                <a:solidFill>
                  <a:schemeClr val="tx1"/>
                </a:solidFill>
                <a:effectLst/>
                <a:latin typeface="+mn-lt"/>
                <a:ea typeface="+mn-ea"/>
                <a:cs typeface="+mn-cs"/>
              </a:rPr>
              <a:t>SDGs</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action</a:t>
            </a:r>
            <a:r>
              <a:rPr lang="tr-TR" sz="1200" kern="1200" dirty="0">
                <a:solidFill>
                  <a:schemeClr val="tx1"/>
                </a:solidFill>
                <a:effectLst/>
                <a:latin typeface="+mn-lt"/>
                <a:ea typeface="+mn-ea"/>
                <a:cs typeface="+mn-cs"/>
              </a:rPr>
              <a:t>: A </a:t>
            </a:r>
            <a:r>
              <a:rPr lang="tr-TR" sz="1200" kern="1200" dirty="0" err="1">
                <a:solidFill>
                  <a:schemeClr val="tx1"/>
                </a:solidFill>
                <a:effectLst/>
                <a:latin typeface="+mn-lt"/>
                <a:ea typeface="+mn-ea"/>
                <a:cs typeface="+mn-cs"/>
              </a:rPr>
              <a:t>novel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framework</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assessing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projects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against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sustainable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development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goals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&amp; </a:t>
            </a:r>
            <a:r>
              <a:rPr lang="tr-TR" sz="1200" i="1" kern="1200" dirty="0" err="1">
                <a:solidFill>
                  <a:schemeClr val="tx1"/>
                </a:solidFill>
                <a:effectLst/>
                <a:latin typeface="+mn-lt"/>
                <a:ea typeface="+mn-ea"/>
                <a:cs typeface="+mn-cs"/>
              </a:rPr>
              <a:t>Social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Science</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68</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January</a:t>
            </a:r>
            <a:r>
              <a:rPr lang="tr-TR" sz="1200" kern="1200" dirty="0">
                <a:solidFill>
                  <a:schemeClr val="tx1"/>
                </a:solidFill>
                <a:effectLst/>
                <a:latin typeface="+mn-lt"/>
                <a:ea typeface="+mn-ea"/>
                <a:cs typeface="+mn-cs"/>
              </a:rPr>
              <a:t>), 101556. https://doi.org/10.1016/j.erss.2020.101556</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9</a:t>
            </a:fld>
            <a:endParaRPr lang="en-US"/>
          </a:p>
        </p:txBody>
      </p:sp>
    </p:spTree>
    <p:extLst>
      <p:ext uri="{BB962C8B-B14F-4D97-AF65-F5344CB8AC3E}">
        <p14:creationId xmlns:p14="http://schemas.microsoft.com/office/powerpoint/2010/main" val="852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Siscoe</a:t>
            </a:r>
            <a:r>
              <a:rPr lang="tr-TR" sz="1200" kern="1200" dirty="0">
                <a:solidFill>
                  <a:schemeClr val="tx1"/>
                </a:solidFill>
                <a:effectLst/>
                <a:latin typeface="+mn-lt"/>
                <a:ea typeface="+mn-ea"/>
                <a:cs typeface="+mn-cs"/>
              </a:rPr>
              <a:t>, G. (2000).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space-weather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enterprise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past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present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future</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Journal</a:t>
            </a:r>
            <a:r>
              <a:rPr lang="tr-TR" sz="1200" i="1" kern="1200" dirty="0">
                <a:solidFill>
                  <a:schemeClr val="tx1"/>
                </a:solidFill>
                <a:effectLst/>
                <a:latin typeface="+mn-lt"/>
                <a:ea typeface="+mn-ea"/>
                <a:cs typeface="+mn-cs"/>
              </a:rPr>
              <a:t> of </a:t>
            </a:r>
            <a:r>
              <a:rPr lang="tr-TR" sz="1200" i="1" kern="1200" dirty="0" err="1">
                <a:solidFill>
                  <a:schemeClr val="tx1"/>
                </a:solidFill>
                <a:effectLst/>
                <a:latin typeface="+mn-lt"/>
                <a:ea typeface="+mn-ea"/>
                <a:cs typeface="+mn-cs"/>
              </a:rPr>
              <a:t>Atmospheric</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Solar-</a:t>
            </a:r>
            <a:r>
              <a:rPr lang="tr-TR" sz="1200" i="1" kern="1200" dirty="0" err="1">
                <a:solidFill>
                  <a:schemeClr val="tx1"/>
                </a:solidFill>
                <a:effectLst/>
                <a:latin typeface="+mn-lt"/>
                <a:ea typeface="+mn-ea"/>
                <a:cs typeface="+mn-cs"/>
              </a:rPr>
              <a:t>Terrestrial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Physics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62</a:t>
            </a:r>
            <a:r>
              <a:rPr lang="tr-TR" sz="1200" kern="1200" dirty="0">
                <a:solidFill>
                  <a:schemeClr val="tx1"/>
                </a:solidFill>
                <a:effectLst/>
                <a:latin typeface="+mn-lt"/>
                <a:ea typeface="+mn-ea"/>
                <a:cs typeface="+mn-cs"/>
              </a:rPr>
              <a:t>(14), 1223–1232. https://doi.org/10.1016/S1364-6826(00)00074-2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hlinkClick r:id="rId3"/>
              </a:rPr>
              <a:t>http://bit.ly/2Z3XJrt</a:t>
            </a: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altLang="tr-TR" sz="1200" i="0" dirty="0">
              <a:latin typeface="Arial Unicode MS" pitchFamily="34" charset="-128"/>
            </a:endParaRPr>
          </a:p>
        </p:txBody>
      </p:sp>
      <p:sp>
        <p:nvSpPr>
          <p:cNvPr id="4" name="Slayt Numarası Yer Tutucusu 3"/>
          <p:cNvSpPr>
            <a:spLocks noGrp="1"/>
          </p:cNvSpPr>
          <p:nvPr>
            <p:ph type="sldNum" sz="quarter" idx="5"/>
          </p:nvPr>
        </p:nvSpPr>
        <p:spPr/>
        <p:txBody>
          <a:bodyPr/>
          <a:lstStyle/>
          <a:p>
            <a:fld id="{389D011F-53FD-4C46-82A0-099369698BE6}" type="slidenum">
              <a:rPr lang="en-US" smtClean="0"/>
              <a:t>10</a:t>
            </a:fld>
            <a:endParaRPr lang="en-US"/>
          </a:p>
        </p:txBody>
      </p:sp>
    </p:spTree>
    <p:extLst>
      <p:ext uri="{BB962C8B-B14F-4D97-AF65-F5344CB8AC3E}">
        <p14:creationId xmlns:p14="http://schemas.microsoft.com/office/powerpoint/2010/main" val="95941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https://ei.lehigh.edu/learners/energy/fossils5.html</a:t>
            </a:r>
          </a:p>
          <a:p>
            <a:r>
              <a:rPr lang="tr-TR" dirty="0"/>
              <a:t>https://ei.lehigh.edu/learners/energy/fossils6.html</a:t>
            </a:r>
          </a:p>
        </p:txBody>
      </p:sp>
      <p:sp>
        <p:nvSpPr>
          <p:cNvPr id="4" name="Slayt Numarası Yer Tutucusu 3"/>
          <p:cNvSpPr>
            <a:spLocks noGrp="1"/>
          </p:cNvSpPr>
          <p:nvPr>
            <p:ph type="sldNum" sz="quarter" idx="5"/>
          </p:nvPr>
        </p:nvSpPr>
        <p:spPr/>
        <p:txBody>
          <a:bodyPr/>
          <a:lstStyle/>
          <a:p>
            <a:fld id="{389D011F-53FD-4C46-82A0-099369698BE6}" type="slidenum">
              <a:rPr lang="en-US" smtClean="0"/>
              <a:t>12</a:t>
            </a:fld>
            <a:endParaRPr lang="en-US"/>
          </a:p>
        </p:txBody>
      </p:sp>
    </p:spTree>
    <p:extLst>
      <p:ext uri="{BB962C8B-B14F-4D97-AF65-F5344CB8AC3E}">
        <p14:creationId xmlns:p14="http://schemas.microsoft.com/office/powerpoint/2010/main" val="3135980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10" name="Picture 9" descr="2012 PowerPoint title banner_v5.jpg"/>
          <p:cNvPicPr>
            <a:picLocks noChangeAspect="1"/>
          </p:cNvPicPr>
          <p:nvPr/>
        </p:nvPicPr>
        <p:blipFill>
          <a:blip r:embed="rId2" cstate="print"/>
          <a:stretch>
            <a:fillRect/>
          </a:stretch>
        </p:blipFill>
        <p:spPr>
          <a:xfrm>
            <a:off x="0" y="0"/>
            <a:ext cx="12192000" cy="1371600"/>
          </a:xfrm>
          <a:prstGeom prst="rect">
            <a:avLst/>
          </a:prstGeom>
        </p:spPr>
      </p:pic>
      <p:sp>
        <p:nvSpPr>
          <p:cNvPr id="28708" name="Rectangle 36"/>
          <p:cNvSpPr>
            <a:spLocks noGrp="1" noChangeArrowheads="1"/>
          </p:cNvSpPr>
          <p:nvPr>
            <p:ph type="subTitle" sz="quarter" idx="1"/>
          </p:nvPr>
        </p:nvSpPr>
        <p:spPr>
          <a:xfrm>
            <a:off x="487680" y="4350077"/>
            <a:ext cx="11216640" cy="914400"/>
          </a:xfrm>
        </p:spPr>
        <p:txBody>
          <a:bodyPr/>
          <a:lstStyle>
            <a:lvl1pPr marL="0" indent="0" algn="ctr">
              <a:buFontTx/>
              <a:buNone/>
              <a:defRPr sz="2000"/>
            </a:lvl1pPr>
          </a:lstStyle>
          <a:p>
            <a:r>
              <a:rPr lang="tr-TR"/>
              <a:t>Asıl alt başlık stilini düzenlemek için tıklayın</a:t>
            </a:r>
            <a:endParaRPr lang="en-US" dirty="0"/>
          </a:p>
        </p:txBody>
      </p:sp>
      <p:sp>
        <p:nvSpPr>
          <p:cNvPr id="28707" name="Rectangle 35"/>
          <p:cNvSpPr>
            <a:spLocks noGrp="1" noChangeArrowheads="1"/>
          </p:cNvSpPr>
          <p:nvPr>
            <p:ph type="ctrTitle" sz="quarter"/>
          </p:nvPr>
        </p:nvSpPr>
        <p:spPr>
          <a:xfrm>
            <a:off x="487680" y="3108958"/>
            <a:ext cx="11216640" cy="914401"/>
          </a:xfrm>
        </p:spPr>
        <p:txBody>
          <a:bodyPr anchor="t"/>
          <a:lstStyle>
            <a:lvl1pPr algn="ctr">
              <a:spcAft>
                <a:spcPts val="600"/>
              </a:spcAft>
              <a:defRPr>
                <a:solidFill>
                  <a:schemeClr val="tx2"/>
                </a:solidFill>
              </a:defRPr>
            </a:lvl1pPr>
          </a:lstStyle>
          <a:p>
            <a:r>
              <a:rPr lang="tr-TR"/>
              <a:t>Asıl başlık stilini düzenlemek için tıklayın</a:t>
            </a:r>
            <a:endParaRPr lang="en-US" dirty="0"/>
          </a:p>
        </p:txBody>
      </p:sp>
      <p:sp>
        <p:nvSpPr>
          <p:cNvPr id="8" name="Rectangle 7"/>
          <p:cNvSpPr/>
          <p:nvPr/>
        </p:nvSpPr>
        <p:spPr bwMode="auto">
          <a:xfrm>
            <a:off x="0" y="5342818"/>
            <a:ext cx="12192000" cy="1515183"/>
          </a:xfrm>
          <a:prstGeom prst="rect">
            <a:avLst/>
          </a:prstGeom>
          <a:gradFill flip="none" rotWithShape="1">
            <a:gsLst>
              <a:gs pos="0">
                <a:schemeClr val="bg1"/>
              </a:gs>
              <a:gs pos="100000">
                <a:srgbClr val="99CCFF"/>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indent="-219075"/>
            <a:endParaRPr lang="en-US" sz="1800"/>
          </a:p>
        </p:txBody>
      </p:sp>
      <p:pic>
        <p:nvPicPr>
          <p:cNvPr id="3" name="Resim 2">
            <a:extLst>
              <a:ext uri="{FF2B5EF4-FFF2-40B4-BE49-F238E27FC236}">
                <a16:creationId xmlns:a16="http://schemas.microsoft.com/office/drawing/2014/main" id="{DAF34F12-6531-4803-A86E-3D09C7C2D6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9448" y="1694266"/>
            <a:ext cx="3153103" cy="878927"/>
          </a:xfrm>
          <a:prstGeom prst="rect">
            <a:avLst/>
          </a:prstGeom>
        </p:spPr>
      </p:pic>
    </p:spTree>
    <p:extLst>
      <p:ext uri="{BB962C8B-B14F-4D97-AF65-F5344CB8AC3E}">
        <p14:creationId xmlns:p14="http://schemas.microsoft.com/office/powerpoint/2010/main" val="412384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487680" y="182563"/>
            <a:ext cx="11216640" cy="914400"/>
          </a:xfrm>
        </p:spPr>
        <p:txBody>
          <a:bodyPr/>
          <a:lstStyle/>
          <a:p>
            <a:r>
              <a:rPr lang="tr-TR"/>
              <a:t>Asıl başlık stilini düzenlemek için tıklayın</a:t>
            </a:r>
            <a:endParaRPr lang="en-US"/>
          </a:p>
        </p:txBody>
      </p:sp>
      <p:sp>
        <p:nvSpPr>
          <p:cNvPr id="3" name="Content Placeholder 2"/>
          <p:cNvSpPr>
            <a:spLocks noGrp="1"/>
          </p:cNvSpPr>
          <p:nvPr>
            <p:ph idx="1"/>
          </p:nvPr>
        </p:nvSpPr>
        <p:spPr>
          <a:xfrm>
            <a:off x="487680" y="1371600"/>
            <a:ext cx="11216640" cy="4937760"/>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Tree>
    <p:extLst>
      <p:ext uri="{BB962C8B-B14F-4D97-AF65-F5344CB8AC3E}">
        <p14:creationId xmlns:p14="http://schemas.microsoft.com/office/powerpoint/2010/main" val="151362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680" y="2011680"/>
            <a:ext cx="11216640" cy="1371600"/>
          </a:xfrm>
        </p:spPr>
        <p:txBody>
          <a:bodyPr anchor="ctr"/>
          <a:lstStyle>
            <a:lvl1pPr algn="ctr">
              <a:defRPr sz="3200" b="1" cap="none"/>
            </a:lvl1pPr>
          </a:lstStyle>
          <a:p>
            <a:r>
              <a:rPr lang="en-US" dirty="0"/>
              <a:t>Click To Edit Master Title Style</a:t>
            </a:r>
          </a:p>
        </p:txBody>
      </p:sp>
      <p:sp>
        <p:nvSpPr>
          <p:cNvPr id="3" name="Text Placeholder 2"/>
          <p:cNvSpPr>
            <a:spLocks noGrp="1"/>
          </p:cNvSpPr>
          <p:nvPr>
            <p:ph type="body" idx="1"/>
          </p:nvPr>
        </p:nvSpPr>
        <p:spPr>
          <a:xfrm>
            <a:off x="487680" y="3383280"/>
            <a:ext cx="11216640" cy="1554480"/>
          </a:xfrm>
        </p:spPr>
        <p:txBody>
          <a:bodyPr anchor="t"/>
          <a:lstStyle>
            <a:lvl1pPr marL="0" indent="0" algn="ctr">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Asıl metin stillerini düzenle</a:t>
            </a:r>
          </a:p>
        </p:txBody>
      </p:sp>
    </p:spTree>
    <p:extLst>
      <p:ext uri="{BB962C8B-B14F-4D97-AF65-F5344CB8AC3E}">
        <p14:creationId xmlns:p14="http://schemas.microsoft.com/office/powerpoint/2010/main" val="1615216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sz="half" idx="1"/>
          </p:nvPr>
        </p:nvSpPr>
        <p:spPr>
          <a:xfrm>
            <a:off x="487679" y="1371600"/>
            <a:ext cx="5486400" cy="493553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371600"/>
            <a:ext cx="5486400" cy="493553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Tree>
    <p:extLst>
      <p:ext uri="{BB962C8B-B14F-4D97-AF65-F5344CB8AC3E}">
        <p14:creationId xmlns:p14="http://schemas.microsoft.com/office/powerpoint/2010/main" val="67375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487680" y="182880"/>
            <a:ext cx="11216640" cy="914400"/>
          </a:xfrm>
        </p:spPr>
        <p:txBody>
          <a:bodyPr/>
          <a:lstStyle>
            <a:lvl1pPr>
              <a:defRPr/>
            </a:lvl1pPr>
          </a:lstStyle>
          <a:p>
            <a:r>
              <a:rPr lang="tr-TR"/>
              <a:t>Asıl başlık stilini düzenlemek için tıklayın</a:t>
            </a:r>
            <a:endParaRPr lang="en-US"/>
          </a:p>
        </p:txBody>
      </p:sp>
      <p:sp>
        <p:nvSpPr>
          <p:cNvPr id="3" name="Text Placeholder 2"/>
          <p:cNvSpPr>
            <a:spLocks noGrp="1"/>
          </p:cNvSpPr>
          <p:nvPr>
            <p:ph type="body" idx="1"/>
          </p:nvPr>
        </p:nvSpPr>
        <p:spPr>
          <a:xfrm>
            <a:off x="487680" y="1371600"/>
            <a:ext cx="54864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487680" y="2103120"/>
            <a:ext cx="5486400" cy="4206240"/>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Text Placeholder 4"/>
          <p:cNvSpPr>
            <a:spLocks noGrp="1"/>
          </p:cNvSpPr>
          <p:nvPr>
            <p:ph type="body" sz="quarter" idx="3"/>
          </p:nvPr>
        </p:nvSpPr>
        <p:spPr>
          <a:xfrm>
            <a:off x="6217920" y="1371600"/>
            <a:ext cx="54864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217919" y="2103120"/>
            <a:ext cx="5486400" cy="4206240"/>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Tree>
    <p:extLst>
      <p:ext uri="{BB962C8B-B14F-4D97-AF65-F5344CB8AC3E}">
        <p14:creationId xmlns:p14="http://schemas.microsoft.com/office/powerpoint/2010/main" val="187154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Tree>
    <p:extLst>
      <p:ext uri="{BB962C8B-B14F-4D97-AF65-F5344CB8AC3E}">
        <p14:creationId xmlns:p14="http://schemas.microsoft.com/office/powerpoint/2010/main" val="423575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49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chart" preserve="1">
  <p:cSld name="Başlık ve Grafik">
    <p:spTree>
      <p:nvGrpSpPr>
        <p:cNvPr id="1" name=""/>
        <p:cNvGrpSpPr/>
        <p:nvPr/>
      </p:nvGrpSpPr>
      <p:grpSpPr>
        <a:xfrm>
          <a:off x="0" y="0"/>
          <a:ext cx="0" cy="0"/>
          <a:chOff x="0" y="0"/>
          <a:chExt cx="0" cy="0"/>
        </a:xfrm>
      </p:grpSpPr>
      <p:sp>
        <p:nvSpPr>
          <p:cNvPr id="2" name="Title 1"/>
          <p:cNvSpPr>
            <a:spLocks noGrp="1"/>
          </p:cNvSpPr>
          <p:nvPr>
            <p:ph type="title"/>
          </p:nvPr>
        </p:nvSpPr>
        <p:spPr>
          <a:xfrm>
            <a:off x="487680" y="182563"/>
            <a:ext cx="11216640" cy="914400"/>
          </a:xfrm>
        </p:spPr>
        <p:txBody>
          <a:bodyPr/>
          <a:lstStyle/>
          <a:p>
            <a:r>
              <a:rPr lang="tr-TR"/>
              <a:t>Asıl başlık stilini düzenlemek için tıklayın</a:t>
            </a:r>
            <a:endParaRPr lang="en-US"/>
          </a:p>
        </p:txBody>
      </p:sp>
      <p:sp>
        <p:nvSpPr>
          <p:cNvPr id="3" name="Chart Placeholder 2"/>
          <p:cNvSpPr>
            <a:spLocks noGrp="1"/>
          </p:cNvSpPr>
          <p:nvPr>
            <p:ph type="chart" idx="1"/>
          </p:nvPr>
        </p:nvSpPr>
        <p:spPr>
          <a:xfrm>
            <a:off x="487680" y="1371600"/>
            <a:ext cx="11216640" cy="4935538"/>
          </a:xfrm>
        </p:spPr>
        <p:txBody>
          <a:bodyPr/>
          <a:lstStyle/>
          <a:p>
            <a:r>
              <a:rPr lang="tr-TR"/>
              <a:t>Grafik eklemek için simgeye tıklayın</a:t>
            </a:r>
            <a:endParaRPr lang="en-US"/>
          </a:p>
        </p:txBody>
      </p:sp>
    </p:spTree>
    <p:extLst>
      <p:ext uri="{BB962C8B-B14F-4D97-AF65-F5344CB8AC3E}">
        <p14:creationId xmlns:p14="http://schemas.microsoft.com/office/powerpoint/2010/main" val="401204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bwMode="auto">
          <a:xfrm>
            <a:off x="0" y="0"/>
            <a:ext cx="1219200" cy="1097280"/>
          </a:xfrm>
          <a:prstGeom prst="rect">
            <a:avLst/>
          </a:prstGeom>
          <a:gradFill flip="none" rotWithShape="1">
            <a:gsLst>
              <a:gs pos="0">
                <a:schemeClr val="bg1"/>
              </a:gs>
              <a:gs pos="100000">
                <a:srgbClr val="99CC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a:lstStyle>
          <a:p>
            <a:pPr marL="219075" indent="-219075"/>
            <a:endParaRPr lang="en-US" sz="1600"/>
          </a:p>
        </p:txBody>
      </p:sp>
      <p:sp>
        <p:nvSpPr>
          <p:cNvPr id="1060" name="Text Box 36"/>
          <p:cNvSpPr txBox="1">
            <a:spLocks noChangeArrowheads="1"/>
          </p:cNvSpPr>
          <p:nvPr/>
        </p:nvSpPr>
        <p:spPr bwMode="auto">
          <a:xfrm>
            <a:off x="5689601" y="6594476"/>
            <a:ext cx="810684" cy="244475"/>
          </a:xfrm>
          <a:prstGeom prst="rect">
            <a:avLst/>
          </a:prstGeom>
          <a:noFill/>
          <a:ln w="9525">
            <a:noFill/>
            <a:miter lim="800000"/>
            <a:headEnd/>
            <a:tailEnd/>
          </a:ln>
          <a:effectLst/>
        </p:spPr>
        <p:txBody>
          <a:bodyPr>
            <a:spAutoFit/>
          </a:bodyPr>
          <a:lstStyle/>
          <a:p>
            <a:fld id="{324FBA8B-C479-4BF9-A515-8ED623D42A4A}" type="slidenum">
              <a:rPr lang="en-US" sz="1000">
                <a:solidFill>
                  <a:srgbClr val="4D4D4D"/>
                </a:solidFill>
              </a:rPr>
              <a:pPr/>
              <a:t>‹#›</a:t>
            </a:fld>
            <a:endParaRPr lang="en-US" sz="1000">
              <a:solidFill>
                <a:srgbClr val="4D4D4D"/>
              </a:solidFill>
            </a:endParaRPr>
          </a:p>
        </p:txBody>
      </p:sp>
      <p:sp>
        <p:nvSpPr>
          <p:cNvPr id="1026" name="Rectangle 2"/>
          <p:cNvSpPr>
            <a:spLocks noGrp="1" noChangeArrowheads="1"/>
          </p:cNvSpPr>
          <p:nvPr>
            <p:ph type="title"/>
          </p:nvPr>
        </p:nvSpPr>
        <p:spPr bwMode="auto">
          <a:xfrm>
            <a:off x="487680" y="182563"/>
            <a:ext cx="1121664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tr-TR"/>
              <a:t>Asıl başlık stilini düzenlemek için tıklayın</a:t>
            </a:r>
            <a:endParaRPr lang="en-US" dirty="0"/>
          </a:p>
        </p:txBody>
      </p:sp>
      <p:sp>
        <p:nvSpPr>
          <p:cNvPr id="1027" name="Rectangle 3"/>
          <p:cNvSpPr>
            <a:spLocks noGrp="1" noChangeArrowheads="1"/>
          </p:cNvSpPr>
          <p:nvPr>
            <p:ph type="body" idx="1"/>
          </p:nvPr>
        </p:nvSpPr>
        <p:spPr bwMode="auto">
          <a:xfrm>
            <a:off x="487680" y="1371600"/>
            <a:ext cx="11216640" cy="4935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Tree>
    <p:extLst>
      <p:ext uri="{BB962C8B-B14F-4D97-AF65-F5344CB8AC3E}">
        <p14:creationId xmlns:p14="http://schemas.microsoft.com/office/powerpoint/2010/main" val="26694936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lvl1pPr algn="l" rtl="0" eaLnBrk="1" fontAlgn="base" hangingPunct="1">
        <a:lnSpc>
          <a:spcPct val="100000"/>
        </a:lnSpc>
        <a:spcBef>
          <a:spcPct val="0"/>
        </a:spcBef>
        <a:spcAft>
          <a:spcPct val="0"/>
        </a:spcAft>
        <a:defRPr sz="28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173038" indent="-173038" algn="l" rtl="0" eaLnBrk="1" fontAlgn="base" hangingPunct="1">
        <a:lnSpc>
          <a:spcPct val="100000"/>
        </a:lnSpc>
        <a:spcBef>
          <a:spcPct val="0"/>
        </a:spcBef>
        <a:spcAft>
          <a:spcPts val="600"/>
        </a:spcAft>
        <a:buClr>
          <a:schemeClr val="tx2"/>
        </a:buClr>
        <a:buChar char="•"/>
        <a:defRPr sz="2400">
          <a:solidFill>
            <a:srgbClr val="000000"/>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400">
          <a:solidFill>
            <a:srgbClr val="000000"/>
          </a:solidFill>
          <a:latin typeface="+mn-lt"/>
        </a:defRPr>
      </a:lvl2pPr>
      <a:lvl3pPr marL="798513" indent="-166688" algn="l" rtl="0" eaLnBrk="1" fontAlgn="base" hangingPunct="1">
        <a:lnSpc>
          <a:spcPct val="100000"/>
        </a:lnSpc>
        <a:spcBef>
          <a:spcPct val="0"/>
        </a:spcBef>
        <a:spcAft>
          <a:spcPts val="600"/>
        </a:spcAft>
        <a:buClr>
          <a:schemeClr val="tx2"/>
        </a:buClr>
        <a:buChar char="•"/>
        <a:defRPr sz="2400">
          <a:solidFill>
            <a:srgbClr val="000000"/>
          </a:solidFill>
          <a:latin typeface="+mn-lt"/>
        </a:defRPr>
      </a:lvl3pPr>
      <a:lvl4pPr marL="1196975" indent="-223838" algn="l" rtl="0" eaLnBrk="1" fontAlgn="base" hangingPunct="1">
        <a:lnSpc>
          <a:spcPct val="100000"/>
        </a:lnSpc>
        <a:spcBef>
          <a:spcPct val="0"/>
        </a:spcBef>
        <a:spcAft>
          <a:spcPts val="600"/>
        </a:spcAft>
        <a:buClr>
          <a:schemeClr val="tx2"/>
        </a:buClr>
        <a:buChar char="–"/>
        <a:defRPr sz="2400">
          <a:solidFill>
            <a:srgbClr val="000000"/>
          </a:solidFill>
          <a:latin typeface="+mn-lt"/>
        </a:defRPr>
      </a:lvl4pPr>
      <a:lvl5pPr marL="1487488" indent="-174625" algn="l" rtl="0" eaLnBrk="1" fontAlgn="base" hangingPunct="1">
        <a:lnSpc>
          <a:spcPct val="100000"/>
        </a:lnSpc>
        <a:spcBef>
          <a:spcPct val="0"/>
        </a:spcBef>
        <a:spcAft>
          <a:spcPts val="600"/>
        </a:spcAft>
        <a:buClr>
          <a:schemeClr val="tx2"/>
        </a:buClr>
        <a:buChar char="•"/>
        <a:defRPr sz="2400">
          <a:solidFill>
            <a:srgbClr val="000000"/>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gungor@hacettepe.edu.t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www.sciencedirect.com/science/article/pii/S037565051930094X#bib0065"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www.sciencedirect.com/science/article/pii/S037565051930094X#bib0045"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a:extLst>
              <a:ext uri="{FF2B5EF4-FFF2-40B4-BE49-F238E27FC236}">
                <a16:creationId xmlns:a16="http://schemas.microsoft.com/office/drawing/2014/main" id="{2128B945-EBC8-47C8-AB68-DCB0FBE38E26}"/>
              </a:ext>
            </a:extLst>
          </p:cNvPr>
          <p:cNvSpPr>
            <a:spLocks noGrp="1"/>
          </p:cNvSpPr>
          <p:nvPr>
            <p:ph type="subTitle" sz="quarter" idx="1"/>
          </p:nvPr>
        </p:nvSpPr>
        <p:spPr/>
        <p:txBody>
          <a:bodyPr/>
          <a:lstStyle/>
          <a:p>
            <a:r>
              <a:rPr lang="tr-TR" dirty="0"/>
              <a:t>Görkem Güngör</a:t>
            </a:r>
          </a:p>
          <a:p>
            <a:r>
              <a:rPr lang="tr-TR" dirty="0"/>
              <a:t>E-mail: </a:t>
            </a:r>
            <a:r>
              <a:rPr lang="tr-TR" dirty="0">
                <a:hlinkClick r:id="rId2"/>
              </a:rPr>
              <a:t>ggungor@hacettepe.edu.tr</a:t>
            </a:r>
            <a:endParaRPr lang="tr-TR" dirty="0"/>
          </a:p>
          <a:p>
            <a:endParaRPr lang="tr-TR" dirty="0"/>
          </a:p>
        </p:txBody>
      </p:sp>
      <p:sp>
        <p:nvSpPr>
          <p:cNvPr id="3" name="Unvan 2">
            <a:extLst>
              <a:ext uri="{FF2B5EF4-FFF2-40B4-BE49-F238E27FC236}">
                <a16:creationId xmlns:a16="http://schemas.microsoft.com/office/drawing/2014/main" id="{1C7CB7C3-F74A-4993-96B3-0AD2DB335D73}"/>
              </a:ext>
            </a:extLst>
          </p:cNvPr>
          <p:cNvSpPr>
            <a:spLocks noGrp="1"/>
          </p:cNvSpPr>
          <p:nvPr>
            <p:ph type="ctrTitle" sz="quarter"/>
          </p:nvPr>
        </p:nvSpPr>
        <p:spPr/>
        <p:txBody>
          <a:bodyPr/>
          <a:lstStyle/>
          <a:p>
            <a:r>
              <a:rPr lang="tr-TR" dirty="0" err="1"/>
              <a:t>Introduction</a:t>
            </a:r>
            <a:r>
              <a:rPr lang="tr-TR" dirty="0"/>
              <a:t> </a:t>
            </a:r>
            <a:r>
              <a:rPr lang="tr-TR" dirty="0" err="1"/>
              <a:t>to</a:t>
            </a:r>
            <a:r>
              <a:rPr lang="tr-TR" dirty="0"/>
              <a:t> Energy </a:t>
            </a:r>
            <a:r>
              <a:rPr lang="tr-TR" dirty="0" err="1"/>
              <a:t>Modeling</a:t>
            </a:r>
            <a:endParaRPr lang="en-US" dirty="0"/>
          </a:p>
        </p:txBody>
      </p:sp>
    </p:spTree>
    <p:extLst>
      <p:ext uri="{BB962C8B-B14F-4D97-AF65-F5344CB8AC3E}">
        <p14:creationId xmlns:p14="http://schemas.microsoft.com/office/powerpoint/2010/main" val="2177149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0E94FDB-C233-4AFA-B7C7-9CA665986135}"/>
              </a:ext>
            </a:extLst>
          </p:cNvPr>
          <p:cNvSpPr>
            <a:spLocks noGrp="1"/>
          </p:cNvSpPr>
          <p:nvPr>
            <p:ph type="title"/>
          </p:nvPr>
        </p:nvSpPr>
        <p:spPr/>
        <p:txBody>
          <a:bodyPr/>
          <a:lstStyle/>
          <a:p>
            <a:r>
              <a:rPr lang="tr-TR" dirty="0" err="1"/>
              <a:t>Interdisciplinary</a:t>
            </a:r>
            <a:r>
              <a:rPr lang="tr-TR" dirty="0"/>
              <a:t> Framework</a:t>
            </a:r>
          </a:p>
        </p:txBody>
      </p:sp>
      <p:graphicFrame>
        <p:nvGraphicFramePr>
          <p:cNvPr id="6" name="İçerik Yer Tutucusu 5">
            <a:extLst>
              <a:ext uri="{FF2B5EF4-FFF2-40B4-BE49-F238E27FC236}">
                <a16:creationId xmlns:a16="http://schemas.microsoft.com/office/drawing/2014/main" id="{AD5FAE74-65DA-4E68-8564-14EA34C85087}"/>
              </a:ext>
            </a:extLst>
          </p:cNvPr>
          <p:cNvGraphicFramePr>
            <a:graphicFrameLocks/>
          </p:cNvGraphicFramePr>
          <p:nvPr>
            <p:extLst>
              <p:ext uri="{D42A27DB-BD31-4B8C-83A1-F6EECF244321}">
                <p14:modId xmlns:p14="http://schemas.microsoft.com/office/powerpoint/2010/main" val="2911413579"/>
              </p:ext>
            </p:extLst>
          </p:nvPr>
        </p:nvGraphicFramePr>
        <p:xfrm>
          <a:off x="487363" y="1371600"/>
          <a:ext cx="112172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Metin kutusu 9">
            <a:extLst>
              <a:ext uri="{FF2B5EF4-FFF2-40B4-BE49-F238E27FC236}">
                <a16:creationId xmlns:a16="http://schemas.microsoft.com/office/drawing/2014/main" id="{6E8AFF65-94E6-417A-B067-AEAACAD00DD4}"/>
              </a:ext>
            </a:extLst>
          </p:cNvPr>
          <p:cNvSpPr txBox="1"/>
          <p:nvPr/>
        </p:nvSpPr>
        <p:spPr>
          <a:xfrm>
            <a:off x="4120738" y="3136612"/>
            <a:ext cx="1200562" cy="707886"/>
          </a:xfrm>
          <a:prstGeom prst="rect">
            <a:avLst/>
          </a:prstGeom>
          <a:noFill/>
        </p:spPr>
        <p:txBody>
          <a:bodyPr wrap="square" rtlCol="0">
            <a:spAutoFit/>
          </a:bodyPr>
          <a:lstStyle/>
          <a:p>
            <a:r>
              <a:rPr lang="tr-TR" sz="2000" dirty="0" err="1">
                <a:solidFill>
                  <a:srgbClr val="FF0000"/>
                </a:solidFill>
              </a:rPr>
              <a:t>Omen</a:t>
            </a:r>
            <a:r>
              <a:rPr lang="tr-TR" sz="2000" dirty="0">
                <a:solidFill>
                  <a:srgbClr val="FF0000"/>
                </a:solidFill>
              </a:rPr>
              <a:t> </a:t>
            </a:r>
            <a:r>
              <a:rPr lang="tr-TR" sz="2000" dirty="0" err="1">
                <a:solidFill>
                  <a:srgbClr val="FF0000"/>
                </a:solidFill>
              </a:rPr>
              <a:t>Wonders</a:t>
            </a:r>
            <a:endParaRPr lang="tr-TR" sz="2000" dirty="0">
              <a:solidFill>
                <a:srgbClr val="FF0000"/>
              </a:solidFill>
            </a:endParaRPr>
          </a:p>
        </p:txBody>
      </p:sp>
      <p:sp>
        <p:nvSpPr>
          <p:cNvPr id="11" name="Metin kutusu 10">
            <a:extLst>
              <a:ext uri="{FF2B5EF4-FFF2-40B4-BE49-F238E27FC236}">
                <a16:creationId xmlns:a16="http://schemas.microsoft.com/office/drawing/2014/main" id="{598C05C0-42C5-4905-8D10-4CE62DB429A7}"/>
              </a:ext>
            </a:extLst>
          </p:cNvPr>
          <p:cNvSpPr txBox="1"/>
          <p:nvPr/>
        </p:nvSpPr>
        <p:spPr>
          <a:xfrm>
            <a:off x="6688776" y="3119651"/>
            <a:ext cx="1446810" cy="707886"/>
          </a:xfrm>
          <a:prstGeom prst="rect">
            <a:avLst/>
          </a:prstGeom>
          <a:noFill/>
        </p:spPr>
        <p:txBody>
          <a:bodyPr wrap="square" rtlCol="0">
            <a:spAutoFit/>
          </a:bodyPr>
          <a:lstStyle/>
          <a:p>
            <a:r>
              <a:rPr lang="tr-TR" sz="2000" dirty="0">
                <a:solidFill>
                  <a:srgbClr val="FF0000"/>
                </a:solidFill>
              </a:rPr>
              <a:t>Space </a:t>
            </a:r>
            <a:r>
              <a:rPr lang="tr-TR" sz="2000" dirty="0" err="1">
                <a:solidFill>
                  <a:srgbClr val="FF0000"/>
                </a:solidFill>
              </a:rPr>
              <a:t>Physics</a:t>
            </a:r>
            <a:endParaRPr lang="tr-TR" sz="2000" dirty="0">
              <a:solidFill>
                <a:srgbClr val="FF0000"/>
              </a:solidFill>
            </a:endParaRPr>
          </a:p>
        </p:txBody>
      </p:sp>
      <p:sp>
        <p:nvSpPr>
          <p:cNvPr id="12" name="Metin kutusu 11">
            <a:extLst>
              <a:ext uri="{FF2B5EF4-FFF2-40B4-BE49-F238E27FC236}">
                <a16:creationId xmlns:a16="http://schemas.microsoft.com/office/drawing/2014/main" id="{E8BA0BA5-1FD7-4B94-858C-384459F2026C}"/>
              </a:ext>
            </a:extLst>
          </p:cNvPr>
          <p:cNvSpPr txBox="1"/>
          <p:nvPr/>
        </p:nvSpPr>
        <p:spPr>
          <a:xfrm>
            <a:off x="5076700" y="3703636"/>
            <a:ext cx="2038600" cy="830997"/>
          </a:xfrm>
          <a:prstGeom prst="rect">
            <a:avLst/>
          </a:prstGeom>
          <a:noFill/>
        </p:spPr>
        <p:txBody>
          <a:bodyPr wrap="square" rtlCol="0">
            <a:spAutoFit/>
          </a:bodyPr>
          <a:lstStyle/>
          <a:p>
            <a:r>
              <a:rPr lang="tr-TR" sz="2400" dirty="0" err="1">
                <a:solidFill>
                  <a:schemeClr val="accent2">
                    <a:lumMod val="75000"/>
                  </a:schemeClr>
                </a:solidFill>
              </a:rPr>
              <a:t>Cyber-electrosphere</a:t>
            </a:r>
            <a:endParaRPr lang="tr-TR" sz="2400" dirty="0">
              <a:solidFill>
                <a:schemeClr val="accent2">
                  <a:lumMod val="75000"/>
                </a:schemeClr>
              </a:solidFill>
            </a:endParaRPr>
          </a:p>
        </p:txBody>
      </p:sp>
      <p:sp>
        <p:nvSpPr>
          <p:cNvPr id="18" name="Metin kutusu 17">
            <a:extLst>
              <a:ext uri="{FF2B5EF4-FFF2-40B4-BE49-F238E27FC236}">
                <a16:creationId xmlns:a16="http://schemas.microsoft.com/office/drawing/2014/main" id="{E33E3406-6B94-4003-BD3F-5622AD99B6AD}"/>
              </a:ext>
            </a:extLst>
          </p:cNvPr>
          <p:cNvSpPr txBox="1"/>
          <p:nvPr/>
        </p:nvSpPr>
        <p:spPr>
          <a:xfrm>
            <a:off x="5321300" y="5248441"/>
            <a:ext cx="1498105" cy="400110"/>
          </a:xfrm>
          <a:prstGeom prst="rect">
            <a:avLst/>
          </a:prstGeom>
          <a:noFill/>
        </p:spPr>
        <p:txBody>
          <a:bodyPr wrap="square" rtlCol="0">
            <a:spAutoFit/>
          </a:bodyPr>
          <a:lstStyle/>
          <a:p>
            <a:r>
              <a:rPr lang="tr-TR" sz="2000" dirty="0" err="1">
                <a:solidFill>
                  <a:srgbClr val="FF0000"/>
                </a:solidFill>
              </a:rPr>
              <a:t>Technology</a:t>
            </a:r>
            <a:endParaRPr lang="tr-TR" sz="2000" dirty="0">
              <a:solidFill>
                <a:srgbClr val="FF0000"/>
              </a:solidFill>
            </a:endParaRPr>
          </a:p>
        </p:txBody>
      </p:sp>
      <p:sp>
        <p:nvSpPr>
          <p:cNvPr id="19" name="Text Box 4">
            <a:extLst>
              <a:ext uri="{FF2B5EF4-FFF2-40B4-BE49-F238E27FC236}">
                <a16:creationId xmlns:a16="http://schemas.microsoft.com/office/drawing/2014/main" id="{B8595867-81A2-48C5-8590-82AEC04E9F45}"/>
              </a:ext>
            </a:extLst>
          </p:cNvPr>
          <p:cNvSpPr txBox="1">
            <a:spLocks noChangeArrowheads="1"/>
          </p:cNvSpPr>
          <p:nvPr/>
        </p:nvSpPr>
        <p:spPr bwMode="auto">
          <a:xfrm>
            <a:off x="215899" y="5248441"/>
            <a:ext cx="2590800" cy="13144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gn="r">
              <a:spcBef>
                <a:spcPct val="50000"/>
              </a:spcBef>
              <a:buFontTx/>
              <a:buNone/>
            </a:pPr>
            <a:r>
              <a:rPr lang="tr-TR" altLang="tr-TR" sz="1600" i="0" dirty="0" err="1">
                <a:latin typeface="Arial Narrow" panose="020B0606020202030204" pitchFamily="34" charset="0"/>
              </a:rPr>
              <a:t>Those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components</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which</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that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are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vulnerable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to</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weather</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distrubances</a:t>
            </a:r>
            <a:r>
              <a:rPr lang="tr-TR" altLang="tr-TR" sz="1600" i="0" dirty="0">
                <a:latin typeface="Arial Narrow" panose="020B0606020202030204" pitchFamily="34" charset="0"/>
              </a:rPr>
              <a:t> form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cyberelectrosphere</a:t>
            </a:r>
            <a:r>
              <a:rPr lang="tr-TR" altLang="tr-TR" sz="1600" i="0" dirty="0">
                <a:latin typeface="Arial Narrow" panose="020B0606020202030204" pitchFamily="34" charset="0"/>
              </a:rPr>
              <a:t> at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center</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triquetra</a:t>
            </a:r>
            <a:endParaRPr lang="tr-TR" altLang="tr-TR" sz="1600" i="0" dirty="0">
              <a:latin typeface="Arial Narrow" panose="020B0606020202030204" pitchFamily="34" charset="0"/>
            </a:endParaRPr>
          </a:p>
        </p:txBody>
      </p:sp>
      <p:sp>
        <p:nvSpPr>
          <p:cNvPr id="20" name="Text Box 7">
            <a:extLst>
              <a:ext uri="{FF2B5EF4-FFF2-40B4-BE49-F238E27FC236}">
                <a16:creationId xmlns:a16="http://schemas.microsoft.com/office/drawing/2014/main" id="{620810EE-ED2E-4069-8FE2-3CB2605AA7A8}"/>
              </a:ext>
            </a:extLst>
          </p:cNvPr>
          <p:cNvSpPr txBox="1">
            <a:spLocks noChangeArrowheads="1"/>
          </p:cNvSpPr>
          <p:nvPr/>
        </p:nvSpPr>
        <p:spPr bwMode="auto">
          <a:xfrm>
            <a:off x="1235075" y="1333667"/>
            <a:ext cx="2590800" cy="13144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tr-TR" altLang="tr-TR" sz="1600" i="0" dirty="0" err="1">
                <a:latin typeface="Arial Narrow" panose="020B0606020202030204" pitchFamily="34" charset="0"/>
              </a:rPr>
              <a:t>Before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science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overlap</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society</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weather</a:t>
            </a:r>
            <a:r>
              <a:rPr lang="tr-TR" altLang="tr-TR" sz="1600" i="0" dirty="0">
                <a:latin typeface="Arial Narrow" panose="020B0606020202030204" pitchFamily="34" charset="0"/>
              </a:rPr>
              <a:t> in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form of </a:t>
            </a:r>
            <a:r>
              <a:rPr lang="tr-TR" altLang="tr-TR" sz="1600" i="0" dirty="0" err="1">
                <a:latin typeface="Arial Narrow" panose="020B0606020202030204" pitchFamily="34" charset="0"/>
              </a:rPr>
              <a:t>low</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altitude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auroras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that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acompany</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storms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gave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rise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to</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omens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wonders</a:t>
            </a:r>
            <a:endParaRPr lang="tr-TR" altLang="tr-TR" sz="1600" i="0" dirty="0">
              <a:latin typeface="Arial Narrow" panose="020B0606020202030204" pitchFamily="34" charset="0"/>
            </a:endParaRPr>
          </a:p>
        </p:txBody>
      </p:sp>
      <p:sp>
        <p:nvSpPr>
          <p:cNvPr id="21" name="Text Box 6">
            <a:extLst>
              <a:ext uri="{FF2B5EF4-FFF2-40B4-BE49-F238E27FC236}">
                <a16:creationId xmlns:a16="http://schemas.microsoft.com/office/drawing/2014/main" id="{C416E689-DFEE-4133-A6B7-9FCB6A16A3A4}"/>
              </a:ext>
            </a:extLst>
          </p:cNvPr>
          <p:cNvSpPr txBox="1">
            <a:spLocks noChangeArrowheads="1"/>
          </p:cNvSpPr>
          <p:nvPr/>
        </p:nvSpPr>
        <p:spPr bwMode="auto">
          <a:xfrm>
            <a:off x="8410575" y="1455904"/>
            <a:ext cx="2590800" cy="106997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overlap</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weather</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science</a:t>
            </a:r>
            <a:r>
              <a:rPr lang="tr-TR" altLang="tr-TR" sz="1600" i="0" dirty="0">
                <a:latin typeface="Arial Narrow" panose="020B0606020202030204" pitchFamily="34" charset="0"/>
              </a:rPr>
              <a:t> has </a:t>
            </a:r>
            <a:r>
              <a:rPr lang="tr-TR" altLang="tr-TR" sz="1600" i="0" dirty="0" err="1">
                <a:latin typeface="Arial Narrow" panose="020B0606020202030204" pitchFamily="34" charset="0"/>
              </a:rPr>
              <a:t>given</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rise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to</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fields</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physics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aeronomy</a:t>
            </a:r>
            <a:endParaRPr lang="tr-TR" altLang="tr-TR" sz="1600" i="0" dirty="0">
              <a:latin typeface="Arial Narrow" panose="020B0606020202030204" pitchFamily="34" charset="0"/>
            </a:endParaRPr>
          </a:p>
        </p:txBody>
      </p:sp>
      <p:sp>
        <p:nvSpPr>
          <p:cNvPr id="22" name="Text Box 8">
            <a:extLst>
              <a:ext uri="{FF2B5EF4-FFF2-40B4-BE49-F238E27FC236}">
                <a16:creationId xmlns:a16="http://schemas.microsoft.com/office/drawing/2014/main" id="{D0E8C807-8E1A-4B4C-B644-90DD66E3BD3F}"/>
              </a:ext>
            </a:extLst>
          </p:cNvPr>
          <p:cNvSpPr txBox="1">
            <a:spLocks noChangeArrowheads="1"/>
          </p:cNvSpPr>
          <p:nvPr/>
        </p:nvSpPr>
        <p:spPr bwMode="auto">
          <a:xfrm>
            <a:off x="9512300" y="3999645"/>
            <a:ext cx="2590800" cy="1069975"/>
          </a:xfrm>
          <a:prstGeom prst="rect">
            <a:avLst/>
          </a:prstGeom>
          <a:solidFill>
            <a:srgbClr val="FFE3A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cyberelectrosphere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denotes</a:t>
            </a:r>
            <a:r>
              <a:rPr lang="tr-TR" altLang="tr-TR" sz="1600" i="0" dirty="0">
                <a:latin typeface="Arial Narrow" panose="020B0606020202030204" pitchFamily="34" charset="0"/>
              </a:rPr>
              <a:t> a global, </a:t>
            </a:r>
            <a:r>
              <a:rPr lang="tr-TR" altLang="tr-TR" sz="1600" i="0" dirty="0" err="1">
                <a:latin typeface="Arial Narrow" panose="020B0606020202030204" pitchFamily="34" charset="0"/>
              </a:rPr>
              <a:t>electrically</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enabled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technological</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environment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that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storms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attack</a:t>
            </a:r>
            <a:endParaRPr lang="tr-TR" altLang="tr-TR" sz="1600" i="0" dirty="0">
              <a:latin typeface="Arial Narrow" panose="020B0606020202030204" pitchFamily="34" charset="0"/>
            </a:endParaRPr>
          </a:p>
        </p:txBody>
      </p:sp>
    </p:spTree>
    <p:extLst>
      <p:ext uri="{BB962C8B-B14F-4D97-AF65-F5344CB8AC3E}">
        <p14:creationId xmlns:p14="http://schemas.microsoft.com/office/powerpoint/2010/main" val="346981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2090E9E4-4E67-4A3B-A61A-4D0F72ED6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026" y="1449013"/>
            <a:ext cx="9771845" cy="4562887"/>
          </a:xfrm>
          <a:prstGeom prst="rect">
            <a:avLst/>
          </a:prstGeom>
        </p:spPr>
      </p:pic>
      <p:sp>
        <p:nvSpPr>
          <p:cNvPr id="2" name="Unvan 1">
            <a:extLst>
              <a:ext uri="{FF2B5EF4-FFF2-40B4-BE49-F238E27FC236}">
                <a16:creationId xmlns:a16="http://schemas.microsoft.com/office/drawing/2014/main" id="{2090A53B-0CD7-4E42-A4D0-DF520B41E470}"/>
              </a:ext>
            </a:extLst>
          </p:cNvPr>
          <p:cNvSpPr>
            <a:spLocks noGrp="1"/>
          </p:cNvSpPr>
          <p:nvPr>
            <p:ph type="title"/>
          </p:nvPr>
        </p:nvSpPr>
        <p:spPr/>
        <p:txBody>
          <a:bodyPr/>
          <a:lstStyle/>
          <a:p>
            <a:r>
              <a:rPr lang="tr-TR" dirty="0"/>
              <a:t>Energy </a:t>
            </a:r>
            <a:r>
              <a:rPr lang="tr-TR" dirty="0" err="1"/>
              <a:t>Statistics</a:t>
            </a:r>
            <a:endParaRPr lang="tr-TR" dirty="0"/>
          </a:p>
        </p:txBody>
      </p:sp>
      <p:pic>
        <p:nvPicPr>
          <p:cNvPr id="5" name="İçerik Yer Tutucusu 4">
            <a:extLst>
              <a:ext uri="{FF2B5EF4-FFF2-40B4-BE49-F238E27FC236}">
                <a16:creationId xmlns:a16="http://schemas.microsoft.com/office/drawing/2014/main" id="{249FD866-173D-487C-85F6-64321E359E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6" y="1449014"/>
            <a:ext cx="12190704" cy="4426507"/>
          </a:xfrm>
        </p:spPr>
      </p:pic>
    </p:spTree>
    <p:extLst>
      <p:ext uri="{BB962C8B-B14F-4D97-AF65-F5344CB8AC3E}">
        <p14:creationId xmlns:p14="http://schemas.microsoft.com/office/powerpoint/2010/main" val="402961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B498B0E-0080-4960-9CEE-0154EB2EDD01}"/>
              </a:ext>
            </a:extLst>
          </p:cNvPr>
          <p:cNvSpPr>
            <a:spLocks noGrp="1"/>
          </p:cNvSpPr>
          <p:nvPr>
            <p:ph type="title"/>
          </p:nvPr>
        </p:nvSpPr>
        <p:spPr/>
        <p:txBody>
          <a:bodyPr/>
          <a:lstStyle/>
          <a:p>
            <a:r>
              <a:rPr lang="tr-TR" dirty="0" err="1"/>
              <a:t>Fossil</a:t>
            </a:r>
            <a:r>
              <a:rPr lang="tr-TR" dirty="0"/>
              <a:t> </a:t>
            </a:r>
            <a:r>
              <a:rPr lang="tr-TR" dirty="0" err="1"/>
              <a:t>Fuels</a:t>
            </a:r>
            <a:endParaRPr lang="tr-TR" dirty="0"/>
          </a:p>
        </p:txBody>
      </p:sp>
      <p:sp>
        <p:nvSpPr>
          <p:cNvPr id="3" name="İçerik Yer Tutucusu 2">
            <a:extLst>
              <a:ext uri="{FF2B5EF4-FFF2-40B4-BE49-F238E27FC236}">
                <a16:creationId xmlns:a16="http://schemas.microsoft.com/office/drawing/2014/main" id="{271AD1DE-CEC3-4628-A408-D206E761D8FE}"/>
              </a:ext>
            </a:extLst>
          </p:cNvPr>
          <p:cNvSpPr>
            <a:spLocks noGrp="1"/>
          </p:cNvSpPr>
          <p:nvPr>
            <p:ph sz="half" idx="1"/>
          </p:nvPr>
        </p:nvSpPr>
        <p:spPr/>
        <p:txBody>
          <a:bodyPr/>
          <a:lstStyle/>
          <a:p>
            <a:r>
              <a:rPr lang="tr-TR" sz="2400" dirty="0" err="1"/>
              <a:t>Fossil</a:t>
            </a:r>
            <a:r>
              <a:rPr lang="tr-TR" sz="2400" dirty="0"/>
              <a:t> </a:t>
            </a:r>
            <a:r>
              <a:rPr lang="tr-TR" sz="2400" dirty="0" err="1"/>
              <a:t>fuel</a:t>
            </a:r>
            <a:r>
              <a:rPr lang="tr-TR" sz="2400" dirty="0"/>
              <a:t> </a:t>
            </a:r>
            <a:r>
              <a:rPr lang="tr-TR" sz="2400" dirty="0" err="1"/>
              <a:t>formation</a:t>
            </a:r>
            <a:r>
              <a:rPr lang="tr-TR" sz="2400" dirty="0"/>
              <a:t> </a:t>
            </a:r>
            <a:r>
              <a:rPr lang="tr-TR" sz="2400" dirty="0" err="1"/>
              <a:t>was</a:t>
            </a:r>
            <a:r>
              <a:rPr lang="tr-TR" sz="2400" dirty="0"/>
              <a:t> on </a:t>
            </a:r>
            <a:r>
              <a:rPr lang="tr-TR" sz="2400" dirty="0" err="1"/>
              <a:t>geological</a:t>
            </a:r>
            <a:r>
              <a:rPr lang="tr-TR" sz="2400" dirty="0"/>
              <a:t> </a:t>
            </a:r>
            <a:r>
              <a:rPr lang="tr-TR" sz="2400" dirty="0" err="1"/>
              <a:t>timescale</a:t>
            </a:r>
            <a:endParaRPr lang="tr-TR" sz="2400" dirty="0"/>
          </a:p>
          <a:p>
            <a:r>
              <a:rPr lang="tr-TR" sz="2400" dirty="0" err="1"/>
              <a:t>Fossil</a:t>
            </a:r>
            <a:r>
              <a:rPr lang="tr-TR" sz="2400" dirty="0"/>
              <a:t> </a:t>
            </a:r>
            <a:r>
              <a:rPr lang="tr-TR" sz="2400" dirty="0" err="1"/>
              <a:t>fuel</a:t>
            </a:r>
            <a:r>
              <a:rPr lang="tr-TR" sz="2400" dirty="0"/>
              <a:t> </a:t>
            </a:r>
            <a:r>
              <a:rPr lang="tr-TR" sz="2400" dirty="0" err="1"/>
              <a:t>consumption</a:t>
            </a:r>
            <a:r>
              <a:rPr lang="tr-TR" sz="2400" dirty="0"/>
              <a:t> is on </a:t>
            </a:r>
            <a:r>
              <a:rPr lang="tr-TR" sz="2400" dirty="0" err="1"/>
              <a:t>human</a:t>
            </a:r>
            <a:r>
              <a:rPr lang="tr-TR" sz="2400" dirty="0"/>
              <a:t> </a:t>
            </a:r>
            <a:r>
              <a:rPr lang="tr-TR" sz="2400" dirty="0" err="1"/>
              <a:t>generations</a:t>
            </a:r>
            <a:r>
              <a:rPr lang="tr-TR" sz="2400" dirty="0"/>
              <a:t> </a:t>
            </a:r>
            <a:r>
              <a:rPr lang="tr-TR" sz="2400" dirty="0" err="1"/>
              <a:t>scale</a:t>
            </a:r>
            <a:r>
              <a:rPr lang="tr-TR" sz="2400" dirty="0"/>
              <a:t> since </a:t>
            </a:r>
            <a:r>
              <a:rPr lang="tr-TR" sz="2400" dirty="0" err="1"/>
              <a:t>pre-industrial</a:t>
            </a:r>
            <a:r>
              <a:rPr lang="tr-TR" sz="2400" dirty="0"/>
              <a:t> </a:t>
            </a:r>
            <a:r>
              <a:rPr lang="tr-TR" sz="2400" dirty="0" err="1"/>
              <a:t>period</a:t>
            </a:r>
            <a:r>
              <a:rPr lang="tr-TR" sz="2400" dirty="0"/>
              <a:t> (1850-1900)</a:t>
            </a:r>
          </a:p>
          <a:p>
            <a:r>
              <a:rPr lang="tr-TR" sz="2400" dirty="0" err="1"/>
              <a:t>Fossil</a:t>
            </a:r>
            <a:r>
              <a:rPr lang="tr-TR" sz="2400" dirty="0"/>
              <a:t> </a:t>
            </a:r>
            <a:r>
              <a:rPr lang="tr-TR" sz="2400" dirty="0" err="1"/>
              <a:t>fuels</a:t>
            </a:r>
            <a:r>
              <a:rPr lang="tr-TR" sz="2400" dirty="0"/>
              <a:t> </a:t>
            </a:r>
            <a:r>
              <a:rPr lang="tr-TR" sz="2400" dirty="0" err="1"/>
              <a:t>supply</a:t>
            </a:r>
            <a:r>
              <a:rPr lang="tr-TR" sz="2400" dirty="0"/>
              <a:t> 85% of </a:t>
            </a:r>
            <a:r>
              <a:rPr lang="tr-TR" sz="2400" dirty="0" err="1"/>
              <a:t>the</a:t>
            </a:r>
            <a:r>
              <a:rPr lang="tr-TR" sz="2400" dirty="0"/>
              <a:t> </a:t>
            </a:r>
            <a:r>
              <a:rPr lang="tr-TR" sz="2400" dirty="0" err="1"/>
              <a:t>world’s</a:t>
            </a:r>
            <a:r>
              <a:rPr lang="tr-TR" sz="2400" dirty="0"/>
              <a:t> </a:t>
            </a:r>
            <a:r>
              <a:rPr lang="tr-TR" sz="2400" dirty="0" err="1"/>
              <a:t>energy</a:t>
            </a:r>
            <a:r>
              <a:rPr lang="tr-TR" sz="2400" dirty="0"/>
              <a:t> </a:t>
            </a:r>
            <a:r>
              <a:rPr lang="tr-TR" sz="2400" dirty="0" err="1"/>
              <a:t>consumption</a:t>
            </a:r>
            <a:endParaRPr lang="tr-TR" sz="2400" dirty="0"/>
          </a:p>
          <a:p>
            <a:r>
              <a:rPr lang="tr-TR" sz="2400" dirty="0"/>
              <a:t>Is </a:t>
            </a:r>
            <a:r>
              <a:rPr lang="tr-TR" sz="2400" dirty="0" err="1"/>
              <a:t>the</a:t>
            </a:r>
            <a:r>
              <a:rPr lang="tr-TR" sz="2400" dirty="0"/>
              <a:t> </a:t>
            </a:r>
            <a:r>
              <a:rPr lang="tr-TR" sz="2400" dirty="0" err="1"/>
              <a:t>peak</a:t>
            </a:r>
            <a:r>
              <a:rPr lang="tr-TR" sz="2400" dirty="0"/>
              <a:t> </a:t>
            </a:r>
            <a:r>
              <a:rPr lang="tr-TR" sz="2400" dirty="0" err="1"/>
              <a:t>oil</a:t>
            </a:r>
            <a:r>
              <a:rPr lang="tr-TR" sz="2400" dirty="0"/>
              <a:t> </a:t>
            </a:r>
            <a:r>
              <a:rPr lang="tr-TR" sz="2400" dirty="0" err="1"/>
              <a:t>theory</a:t>
            </a:r>
            <a:r>
              <a:rPr lang="tr-TR" sz="2400" dirty="0"/>
              <a:t> </a:t>
            </a:r>
            <a:r>
              <a:rPr lang="tr-TR" sz="2400" dirty="0" err="1"/>
              <a:t>valid</a:t>
            </a:r>
            <a:r>
              <a:rPr lang="tr-TR" sz="2400" dirty="0"/>
              <a:t>? </a:t>
            </a:r>
            <a:r>
              <a:rPr lang="tr-TR" sz="2400" dirty="0" err="1"/>
              <a:t>When</a:t>
            </a:r>
            <a:r>
              <a:rPr lang="tr-TR" sz="2400" dirty="0"/>
              <a:t> </a:t>
            </a:r>
            <a:r>
              <a:rPr lang="tr-TR" sz="2400" dirty="0" err="1"/>
              <a:t>will</a:t>
            </a:r>
            <a:r>
              <a:rPr lang="tr-TR" sz="2400" dirty="0"/>
              <a:t> it </a:t>
            </a:r>
            <a:r>
              <a:rPr lang="tr-TR" sz="2400" dirty="0" err="1"/>
              <a:t>happen</a:t>
            </a:r>
            <a:r>
              <a:rPr lang="tr-TR" sz="2400" dirty="0"/>
              <a:t>?</a:t>
            </a:r>
          </a:p>
          <a:p>
            <a:r>
              <a:rPr lang="tr-TR" sz="2400" dirty="0"/>
              <a:t>Is a </a:t>
            </a:r>
            <a:r>
              <a:rPr lang="tr-TR" sz="2400" dirty="0" err="1"/>
              <a:t>low</a:t>
            </a:r>
            <a:r>
              <a:rPr lang="tr-TR" sz="2400" dirty="0"/>
              <a:t> </a:t>
            </a:r>
            <a:r>
              <a:rPr lang="tr-TR" sz="2400" dirty="0" err="1"/>
              <a:t>carbon</a:t>
            </a:r>
            <a:r>
              <a:rPr lang="tr-TR" sz="2400" dirty="0"/>
              <a:t> </a:t>
            </a:r>
            <a:r>
              <a:rPr lang="tr-TR" sz="2400" dirty="0" err="1"/>
              <a:t>energy</a:t>
            </a:r>
            <a:r>
              <a:rPr lang="tr-TR" sz="2400" dirty="0"/>
              <a:t> </a:t>
            </a:r>
            <a:r>
              <a:rPr lang="tr-TR" sz="2400" dirty="0" err="1"/>
              <a:t>system</a:t>
            </a:r>
            <a:r>
              <a:rPr lang="tr-TR" sz="2400" dirty="0"/>
              <a:t> </a:t>
            </a:r>
            <a:r>
              <a:rPr lang="tr-TR" sz="2400" dirty="0" err="1"/>
              <a:t>possible</a:t>
            </a:r>
            <a:r>
              <a:rPr lang="tr-TR" sz="2400" dirty="0"/>
              <a:t>? Can </a:t>
            </a:r>
            <a:r>
              <a:rPr lang="tr-TR" sz="2400" dirty="0" err="1"/>
              <a:t>wind</a:t>
            </a:r>
            <a:r>
              <a:rPr lang="tr-TR" sz="2400" dirty="0"/>
              <a:t> </a:t>
            </a:r>
            <a:r>
              <a:rPr lang="tr-TR" sz="2400" dirty="0" err="1"/>
              <a:t>and</a:t>
            </a:r>
            <a:r>
              <a:rPr lang="tr-TR" sz="2400" dirty="0"/>
              <a:t> solar </a:t>
            </a:r>
            <a:r>
              <a:rPr lang="tr-TR" sz="2400" dirty="0" err="1"/>
              <a:t>energy</a:t>
            </a:r>
            <a:r>
              <a:rPr lang="tr-TR" sz="2400" dirty="0"/>
              <a:t> </a:t>
            </a:r>
            <a:r>
              <a:rPr lang="tr-TR" sz="2400" dirty="0" err="1"/>
              <a:t>save</a:t>
            </a:r>
            <a:r>
              <a:rPr lang="tr-TR" sz="2400" dirty="0"/>
              <a:t> </a:t>
            </a:r>
            <a:r>
              <a:rPr lang="tr-TR" sz="2400" dirty="0" err="1"/>
              <a:t>our</a:t>
            </a:r>
            <a:r>
              <a:rPr lang="tr-TR" sz="2400" dirty="0"/>
              <a:t> </a:t>
            </a:r>
            <a:r>
              <a:rPr lang="tr-TR" sz="2400" dirty="0" err="1"/>
              <a:t>climate</a:t>
            </a:r>
            <a:r>
              <a:rPr lang="tr-TR" sz="2400" dirty="0"/>
              <a:t>?</a:t>
            </a:r>
          </a:p>
          <a:p>
            <a:endParaRPr lang="tr-TR" sz="2400" dirty="0"/>
          </a:p>
        </p:txBody>
      </p:sp>
      <p:pic>
        <p:nvPicPr>
          <p:cNvPr id="6" name="İçerik Yer Tutucusu 5">
            <a:extLst>
              <a:ext uri="{FF2B5EF4-FFF2-40B4-BE49-F238E27FC236}">
                <a16:creationId xmlns:a16="http://schemas.microsoft.com/office/drawing/2014/main" id="{37A78144-4F57-4C54-AA71-2F9932A1A369}"/>
              </a:ext>
            </a:extLst>
          </p:cNvPr>
          <p:cNvPicPr>
            <a:picLocks noGrp="1" noChangeAspect="1"/>
          </p:cNvPicPr>
          <p:nvPr>
            <p:ph sz="half" idx="2"/>
          </p:nvPr>
        </p:nvPicPr>
        <p:blipFill>
          <a:blip r:embed="rId3"/>
          <a:stretch>
            <a:fillRect/>
          </a:stretch>
        </p:blipFill>
        <p:spPr>
          <a:xfrm>
            <a:off x="6217920" y="1379751"/>
            <a:ext cx="5486400" cy="2049249"/>
          </a:xfrm>
          <a:prstGeom prst="rect">
            <a:avLst/>
          </a:prstGeom>
        </p:spPr>
      </p:pic>
      <p:pic>
        <p:nvPicPr>
          <p:cNvPr id="7" name="Resim 6">
            <a:extLst>
              <a:ext uri="{FF2B5EF4-FFF2-40B4-BE49-F238E27FC236}">
                <a16:creationId xmlns:a16="http://schemas.microsoft.com/office/drawing/2014/main" id="{F6205C52-E3C6-46B2-A9E1-0AFB71E52A75}"/>
              </a:ext>
            </a:extLst>
          </p:cNvPr>
          <p:cNvPicPr>
            <a:picLocks noChangeAspect="1"/>
          </p:cNvPicPr>
          <p:nvPr/>
        </p:nvPicPr>
        <p:blipFill>
          <a:blip r:embed="rId4"/>
          <a:stretch>
            <a:fillRect/>
          </a:stretch>
        </p:blipFill>
        <p:spPr>
          <a:xfrm>
            <a:off x="6096000" y="3839369"/>
            <a:ext cx="5610225" cy="2095500"/>
          </a:xfrm>
          <a:prstGeom prst="rect">
            <a:avLst/>
          </a:prstGeom>
        </p:spPr>
      </p:pic>
    </p:spTree>
    <p:extLst>
      <p:ext uri="{BB962C8B-B14F-4D97-AF65-F5344CB8AC3E}">
        <p14:creationId xmlns:p14="http://schemas.microsoft.com/office/powerpoint/2010/main" val="353723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7C2C70E-6B56-4439-A5E9-86EB3E1F0BC0}"/>
              </a:ext>
            </a:extLst>
          </p:cNvPr>
          <p:cNvSpPr>
            <a:spLocks noGrp="1"/>
          </p:cNvSpPr>
          <p:nvPr>
            <p:ph type="title"/>
          </p:nvPr>
        </p:nvSpPr>
        <p:spPr/>
        <p:txBody>
          <a:bodyPr/>
          <a:lstStyle/>
          <a:p>
            <a:r>
              <a:rPr lang="tr-TR" dirty="0" err="1"/>
              <a:t>Oil</a:t>
            </a:r>
            <a:r>
              <a:rPr lang="tr-TR"/>
              <a:t> Market</a:t>
            </a:r>
            <a:endParaRPr lang="tr-TR" dirty="0"/>
          </a:p>
        </p:txBody>
      </p:sp>
      <p:sp>
        <p:nvSpPr>
          <p:cNvPr id="3" name="İçerik Yer Tutucusu 2">
            <a:extLst>
              <a:ext uri="{FF2B5EF4-FFF2-40B4-BE49-F238E27FC236}">
                <a16:creationId xmlns:a16="http://schemas.microsoft.com/office/drawing/2014/main" id="{D3852E41-4AC0-41D8-8BD1-FA081E0D189B}"/>
              </a:ext>
            </a:extLst>
          </p:cNvPr>
          <p:cNvSpPr>
            <a:spLocks noGrp="1"/>
          </p:cNvSpPr>
          <p:nvPr>
            <p:ph sz="half" idx="1"/>
          </p:nvPr>
        </p:nvSpPr>
        <p:spPr>
          <a:xfrm>
            <a:off x="487679" y="1371600"/>
            <a:ext cx="4505426" cy="4935538"/>
          </a:xfrm>
        </p:spPr>
        <p:txBody>
          <a:bodyPr/>
          <a:lstStyle/>
          <a:p>
            <a:r>
              <a:rPr lang="tr-TR" sz="2400" dirty="0"/>
              <a:t>Energy </a:t>
            </a:r>
            <a:r>
              <a:rPr lang="tr-TR" sz="2400" dirty="0" err="1"/>
              <a:t>resource</a:t>
            </a:r>
            <a:r>
              <a:rPr lang="tr-TR" sz="2400" dirty="0"/>
              <a:t> </a:t>
            </a:r>
            <a:r>
              <a:rPr lang="tr-TR" sz="2400" dirty="0" err="1"/>
              <a:t>and</a:t>
            </a:r>
            <a:r>
              <a:rPr lang="tr-TR" sz="2400" dirty="0"/>
              <a:t> </a:t>
            </a:r>
            <a:r>
              <a:rPr lang="tr-TR" sz="2400" dirty="0" err="1"/>
              <a:t>financial</a:t>
            </a:r>
            <a:r>
              <a:rPr lang="tr-TR" sz="2400" dirty="0"/>
              <a:t> </a:t>
            </a:r>
            <a:r>
              <a:rPr lang="tr-TR" sz="2400" dirty="0" err="1"/>
              <a:t>commodity</a:t>
            </a:r>
            <a:endParaRPr lang="tr-TR" sz="2400" dirty="0"/>
          </a:p>
          <a:p>
            <a:r>
              <a:rPr lang="tr-TR" sz="2400" dirty="0" err="1"/>
              <a:t>The</a:t>
            </a:r>
            <a:r>
              <a:rPr lang="tr-TR" sz="2400" dirty="0"/>
              <a:t> </a:t>
            </a:r>
            <a:r>
              <a:rPr lang="tr-TR" sz="2400" dirty="0" err="1"/>
              <a:t>impact</a:t>
            </a:r>
            <a:r>
              <a:rPr lang="tr-TR" sz="2400" dirty="0"/>
              <a:t> of </a:t>
            </a:r>
            <a:r>
              <a:rPr lang="tr-TR" sz="2400" dirty="0" err="1"/>
              <a:t>supply</a:t>
            </a:r>
            <a:r>
              <a:rPr lang="tr-TR" sz="2400" dirty="0"/>
              <a:t>, </a:t>
            </a:r>
            <a:r>
              <a:rPr lang="tr-TR" sz="2400" dirty="0" err="1"/>
              <a:t>demand</a:t>
            </a:r>
            <a:r>
              <a:rPr lang="tr-TR" sz="2400" dirty="0"/>
              <a:t>, </a:t>
            </a:r>
            <a:r>
              <a:rPr lang="tr-TR" sz="2400" dirty="0" err="1"/>
              <a:t>stocks</a:t>
            </a:r>
            <a:r>
              <a:rPr lang="tr-TR" sz="2400" dirty="0"/>
              <a:t> </a:t>
            </a:r>
            <a:r>
              <a:rPr lang="tr-TR" sz="2400" dirty="0" err="1"/>
              <a:t>and</a:t>
            </a:r>
            <a:r>
              <a:rPr lang="tr-TR" sz="2400" dirty="0"/>
              <a:t> </a:t>
            </a:r>
            <a:r>
              <a:rPr lang="tr-TR" sz="2400" dirty="0" err="1"/>
              <a:t>imports</a:t>
            </a:r>
            <a:r>
              <a:rPr lang="tr-TR" sz="2400" dirty="0"/>
              <a:t> </a:t>
            </a:r>
            <a:r>
              <a:rPr lang="tr-TR" sz="2400" dirty="0" err="1"/>
              <a:t>changes</a:t>
            </a:r>
            <a:r>
              <a:rPr lang="tr-TR" sz="2400" dirty="0"/>
              <a:t> </a:t>
            </a:r>
            <a:r>
              <a:rPr lang="tr-TR" sz="2400" dirty="0" err="1"/>
              <a:t>during</a:t>
            </a:r>
            <a:r>
              <a:rPr lang="tr-TR" sz="2400" dirty="0"/>
              <a:t> </a:t>
            </a:r>
            <a:r>
              <a:rPr lang="tr-TR" sz="2400" dirty="0" err="1"/>
              <a:t>regimes</a:t>
            </a:r>
            <a:endParaRPr lang="tr-TR" sz="2400" dirty="0"/>
          </a:p>
          <a:p>
            <a:r>
              <a:rPr lang="tr-TR" sz="2400" dirty="0"/>
              <a:t>Resource </a:t>
            </a:r>
            <a:r>
              <a:rPr lang="tr-TR" sz="2400" dirty="0" err="1"/>
              <a:t>curse</a:t>
            </a:r>
            <a:r>
              <a:rPr lang="tr-TR" sz="2400" dirty="0"/>
              <a:t> </a:t>
            </a:r>
            <a:r>
              <a:rPr lang="tr-TR" sz="2400" dirty="0" err="1"/>
              <a:t>prevents</a:t>
            </a:r>
            <a:r>
              <a:rPr lang="tr-TR" sz="2400" dirty="0"/>
              <a:t> </a:t>
            </a:r>
            <a:r>
              <a:rPr lang="tr-TR" sz="2400" dirty="0" err="1"/>
              <a:t>savings</a:t>
            </a:r>
            <a:r>
              <a:rPr lang="tr-TR" sz="2400" dirty="0"/>
              <a:t> </a:t>
            </a:r>
            <a:r>
              <a:rPr lang="tr-TR" sz="2400" dirty="0" err="1"/>
              <a:t>and</a:t>
            </a:r>
            <a:r>
              <a:rPr lang="tr-TR" sz="2400" dirty="0"/>
              <a:t> </a:t>
            </a:r>
            <a:r>
              <a:rPr lang="tr-TR" sz="2400" dirty="0" err="1"/>
              <a:t>investment</a:t>
            </a:r>
            <a:r>
              <a:rPr lang="tr-TR" sz="2400" dirty="0"/>
              <a:t> </a:t>
            </a:r>
            <a:r>
              <a:rPr lang="tr-TR" sz="2400" dirty="0" err="1"/>
              <a:t>to</a:t>
            </a:r>
            <a:r>
              <a:rPr lang="tr-TR" sz="2400" dirty="0"/>
              <a:t> </a:t>
            </a:r>
            <a:r>
              <a:rPr lang="tr-TR" sz="2400" dirty="0" err="1"/>
              <a:t>other</a:t>
            </a:r>
            <a:r>
              <a:rPr lang="tr-TR" sz="2400" dirty="0"/>
              <a:t> </a:t>
            </a:r>
            <a:r>
              <a:rPr lang="tr-TR" sz="2400" dirty="0" err="1"/>
              <a:t>sectors</a:t>
            </a:r>
            <a:endParaRPr lang="tr-TR" sz="2400" dirty="0"/>
          </a:p>
          <a:p>
            <a:r>
              <a:rPr lang="tr-TR" sz="2400" dirty="0" err="1"/>
              <a:t>States</a:t>
            </a:r>
            <a:r>
              <a:rPr lang="tr-TR" sz="2400" dirty="0"/>
              <a:t> </a:t>
            </a:r>
            <a:r>
              <a:rPr lang="tr-TR" sz="2400" dirty="0" err="1"/>
              <a:t>try</a:t>
            </a:r>
            <a:r>
              <a:rPr lang="tr-TR" sz="2400" dirty="0"/>
              <a:t> </a:t>
            </a:r>
            <a:r>
              <a:rPr lang="tr-TR" sz="2400" dirty="0" err="1"/>
              <a:t>to</a:t>
            </a:r>
            <a:r>
              <a:rPr lang="tr-TR" sz="2400" dirty="0"/>
              <a:t> </a:t>
            </a:r>
            <a:r>
              <a:rPr lang="tr-TR" sz="2400" dirty="0" err="1"/>
              <a:t>overcome</a:t>
            </a:r>
            <a:r>
              <a:rPr lang="tr-TR" sz="2400" dirty="0"/>
              <a:t> </a:t>
            </a:r>
            <a:r>
              <a:rPr lang="tr-TR" sz="2400" dirty="0" err="1"/>
              <a:t>the</a:t>
            </a:r>
            <a:r>
              <a:rPr lang="tr-TR" sz="2400" dirty="0"/>
              <a:t> </a:t>
            </a:r>
            <a:r>
              <a:rPr lang="tr-TR" sz="2400" dirty="0" err="1"/>
              <a:t>resource</a:t>
            </a:r>
            <a:r>
              <a:rPr lang="tr-TR" sz="2400" dirty="0"/>
              <a:t> </a:t>
            </a:r>
            <a:r>
              <a:rPr lang="tr-TR" sz="2400" dirty="0" err="1"/>
              <a:t>curse</a:t>
            </a:r>
            <a:r>
              <a:rPr lang="tr-TR" sz="2400" dirty="0"/>
              <a:t> </a:t>
            </a:r>
            <a:r>
              <a:rPr lang="tr-TR" sz="2400" dirty="0" err="1"/>
              <a:t>with</a:t>
            </a:r>
            <a:r>
              <a:rPr lang="tr-TR" sz="2400" dirty="0"/>
              <a:t> </a:t>
            </a:r>
            <a:r>
              <a:rPr lang="tr-TR" sz="2400" dirty="0" err="1"/>
              <a:t>diversification</a:t>
            </a:r>
            <a:r>
              <a:rPr lang="tr-TR" sz="2400" dirty="0"/>
              <a:t> of </a:t>
            </a:r>
            <a:r>
              <a:rPr lang="tr-TR" sz="2400" dirty="0" err="1"/>
              <a:t>investments</a:t>
            </a:r>
            <a:r>
              <a:rPr lang="tr-TR" sz="2400" dirty="0"/>
              <a:t> </a:t>
            </a:r>
            <a:r>
              <a:rPr lang="tr-TR" sz="2400" dirty="0" err="1"/>
              <a:t>and</a:t>
            </a:r>
            <a:r>
              <a:rPr lang="tr-TR" sz="2400" dirty="0"/>
              <a:t> </a:t>
            </a:r>
            <a:r>
              <a:rPr lang="tr-TR" sz="2400" dirty="0" err="1"/>
              <a:t>saving</a:t>
            </a:r>
            <a:r>
              <a:rPr lang="tr-TR" sz="2400" dirty="0"/>
              <a:t> </a:t>
            </a:r>
            <a:r>
              <a:rPr lang="tr-TR" sz="2400" dirty="0" err="1"/>
              <a:t>for</a:t>
            </a:r>
            <a:r>
              <a:rPr lang="tr-TR" sz="2400" dirty="0"/>
              <a:t> </a:t>
            </a:r>
            <a:r>
              <a:rPr lang="tr-TR" sz="2400" dirty="0" err="1"/>
              <a:t>future</a:t>
            </a:r>
            <a:endParaRPr lang="tr-TR" sz="2400" dirty="0"/>
          </a:p>
        </p:txBody>
      </p:sp>
      <p:graphicFrame>
        <p:nvGraphicFramePr>
          <p:cNvPr id="5" name="İçerik Yer Tutucusu 4">
            <a:extLst>
              <a:ext uri="{FF2B5EF4-FFF2-40B4-BE49-F238E27FC236}">
                <a16:creationId xmlns:a16="http://schemas.microsoft.com/office/drawing/2014/main" id="{38A3F351-D31C-40D6-B3B1-15BD2E5BC717}"/>
              </a:ext>
            </a:extLst>
          </p:cNvPr>
          <p:cNvGraphicFramePr>
            <a:graphicFrameLocks noGrp="1"/>
          </p:cNvGraphicFramePr>
          <p:nvPr>
            <p:ph sz="half" idx="2"/>
            <p:extLst>
              <p:ext uri="{D42A27DB-BD31-4B8C-83A1-F6EECF244321}">
                <p14:modId xmlns:p14="http://schemas.microsoft.com/office/powerpoint/2010/main" val="1077931804"/>
              </p:ext>
            </p:extLst>
          </p:nvPr>
        </p:nvGraphicFramePr>
        <p:xfrm>
          <a:off x="6081771" y="1383632"/>
          <a:ext cx="5486400" cy="3571240"/>
        </p:xfrm>
        <a:graphic>
          <a:graphicData uri="http://schemas.openxmlformats.org/drawingml/2006/table">
            <a:tbl>
              <a:tblPr firstRow="1" bandRow="1">
                <a:tableStyleId>{9D7B26C5-4107-4FEC-AEDC-1716B250A1EF}</a:tableStyleId>
              </a:tblPr>
              <a:tblGrid>
                <a:gridCol w="1371600">
                  <a:extLst>
                    <a:ext uri="{9D8B030D-6E8A-4147-A177-3AD203B41FA5}">
                      <a16:colId xmlns:a16="http://schemas.microsoft.com/office/drawing/2014/main" val="426091504"/>
                    </a:ext>
                  </a:extLst>
                </a:gridCol>
                <a:gridCol w="1371600">
                  <a:extLst>
                    <a:ext uri="{9D8B030D-6E8A-4147-A177-3AD203B41FA5}">
                      <a16:colId xmlns:a16="http://schemas.microsoft.com/office/drawing/2014/main" val="1866043617"/>
                    </a:ext>
                  </a:extLst>
                </a:gridCol>
                <a:gridCol w="1371600">
                  <a:extLst>
                    <a:ext uri="{9D8B030D-6E8A-4147-A177-3AD203B41FA5}">
                      <a16:colId xmlns:a16="http://schemas.microsoft.com/office/drawing/2014/main" val="191753549"/>
                    </a:ext>
                  </a:extLst>
                </a:gridCol>
                <a:gridCol w="1371600">
                  <a:extLst>
                    <a:ext uri="{9D8B030D-6E8A-4147-A177-3AD203B41FA5}">
                      <a16:colId xmlns:a16="http://schemas.microsoft.com/office/drawing/2014/main" val="1948126950"/>
                    </a:ext>
                  </a:extLst>
                </a:gridCol>
              </a:tblGrid>
              <a:tr h="370840">
                <a:tc>
                  <a:txBody>
                    <a:bodyPr/>
                    <a:lstStyle/>
                    <a:p>
                      <a:r>
                        <a:rPr lang="tr-TR" dirty="0" err="1"/>
                        <a:t>Regime</a:t>
                      </a:r>
                      <a:endParaRPr lang="tr-TR" dirty="0"/>
                    </a:p>
                  </a:txBody>
                  <a:tcPr/>
                </a:tc>
                <a:tc>
                  <a:txBody>
                    <a:bodyPr/>
                    <a:lstStyle/>
                    <a:p>
                      <a:r>
                        <a:rPr lang="tr-TR" dirty="0" err="1"/>
                        <a:t>Begin</a:t>
                      </a:r>
                      <a:endParaRPr lang="tr-TR" dirty="0"/>
                    </a:p>
                  </a:txBody>
                  <a:tcPr/>
                </a:tc>
                <a:tc>
                  <a:txBody>
                    <a:bodyPr/>
                    <a:lstStyle/>
                    <a:p>
                      <a:r>
                        <a:rPr lang="tr-TR" dirty="0" err="1"/>
                        <a:t>End</a:t>
                      </a:r>
                      <a:endParaRPr lang="tr-TR" dirty="0"/>
                    </a:p>
                  </a:txBody>
                  <a:tcPr/>
                </a:tc>
                <a:tc>
                  <a:txBody>
                    <a:bodyPr/>
                    <a:lstStyle/>
                    <a:p>
                      <a:r>
                        <a:rPr lang="tr-TR" dirty="0" err="1"/>
                        <a:t>Number</a:t>
                      </a:r>
                      <a:r>
                        <a:rPr lang="tr-TR" dirty="0"/>
                        <a:t> of </a:t>
                      </a:r>
                      <a:r>
                        <a:rPr lang="tr-TR" dirty="0" err="1"/>
                        <a:t>Months</a:t>
                      </a:r>
                      <a:endParaRPr lang="tr-TR" dirty="0"/>
                    </a:p>
                  </a:txBody>
                  <a:tcPr/>
                </a:tc>
                <a:extLst>
                  <a:ext uri="{0D108BD9-81ED-4DB2-BD59-A6C34878D82A}">
                    <a16:rowId xmlns:a16="http://schemas.microsoft.com/office/drawing/2014/main" val="2091066503"/>
                  </a:ext>
                </a:extLst>
              </a:tr>
              <a:tr h="370840">
                <a:tc>
                  <a:txBody>
                    <a:bodyPr/>
                    <a:lstStyle/>
                    <a:p>
                      <a:r>
                        <a:rPr lang="tr-TR" dirty="0" err="1"/>
                        <a:t>Pre-Bubble</a:t>
                      </a:r>
                      <a:endParaRPr lang="tr-TR" dirty="0"/>
                    </a:p>
                  </a:txBody>
                  <a:tcPr/>
                </a:tc>
                <a:tc>
                  <a:txBody>
                    <a:bodyPr/>
                    <a:lstStyle/>
                    <a:p>
                      <a:r>
                        <a:rPr lang="tr-TR" dirty="0" err="1"/>
                        <a:t>January</a:t>
                      </a:r>
                      <a:r>
                        <a:rPr lang="tr-TR" dirty="0"/>
                        <a:t> 1986</a:t>
                      </a:r>
                    </a:p>
                  </a:txBody>
                  <a:tcPr/>
                </a:tc>
                <a:tc>
                  <a:txBody>
                    <a:bodyPr/>
                    <a:lstStyle/>
                    <a:p>
                      <a:r>
                        <a:rPr lang="tr-TR" dirty="0" err="1"/>
                        <a:t>December</a:t>
                      </a:r>
                      <a:r>
                        <a:rPr lang="tr-TR" dirty="0"/>
                        <a:t> 2001</a:t>
                      </a:r>
                    </a:p>
                  </a:txBody>
                  <a:tcPr/>
                </a:tc>
                <a:tc>
                  <a:txBody>
                    <a:bodyPr/>
                    <a:lstStyle/>
                    <a:p>
                      <a:r>
                        <a:rPr lang="tr-TR" dirty="0"/>
                        <a:t>180</a:t>
                      </a:r>
                    </a:p>
                  </a:txBody>
                  <a:tcPr/>
                </a:tc>
                <a:extLst>
                  <a:ext uri="{0D108BD9-81ED-4DB2-BD59-A6C34878D82A}">
                    <a16:rowId xmlns:a16="http://schemas.microsoft.com/office/drawing/2014/main" val="3026154981"/>
                  </a:ext>
                </a:extLst>
              </a:tr>
              <a:tr h="370840">
                <a:tc>
                  <a:txBody>
                    <a:bodyPr/>
                    <a:lstStyle/>
                    <a:p>
                      <a:r>
                        <a:rPr lang="tr-TR" dirty="0" err="1"/>
                        <a:t>Bubble</a:t>
                      </a:r>
                      <a:r>
                        <a:rPr lang="tr-TR" dirty="0"/>
                        <a:t> </a:t>
                      </a:r>
                      <a:r>
                        <a:rPr lang="tr-TR" dirty="0" err="1"/>
                        <a:t>Forming</a:t>
                      </a:r>
                      <a:endParaRPr lang="tr-TR" dirty="0"/>
                    </a:p>
                  </a:txBody>
                  <a:tcPr/>
                </a:tc>
                <a:tc>
                  <a:txBody>
                    <a:bodyPr/>
                    <a:lstStyle/>
                    <a:p>
                      <a:r>
                        <a:rPr lang="tr-TR" dirty="0" err="1"/>
                        <a:t>January</a:t>
                      </a:r>
                      <a:r>
                        <a:rPr lang="tr-TR" dirty="0"/>
                        <a:t> 2001</a:t>
                      </a:r>
                    </a:p>
                  </a:txBody>
                  <a:tcPr/>
                </a:tc>
                <a:tc>
                  <a:txBody>
                    <a:bodyPr/>
                    <a:lstStyle/>
                    <a:p>
                      <a:r>
                        <a:rPr lang="tr-TR" dirty="0" err="1"/>
                        <a:t>November</a:t>
                      </a:r>
                      <a:r>
                        <a:rPr lang="tr-TR" dirty="0"/>
                        <a:t> 2007</a:t>
                      </a:r>
                    </a:p>
                  </a:txBody>
                  <a:tcPr/>
                </a:tc>
                <a:tc>
                  <a:txBody>
                    <a:bodyPr/>
                    <a:lstStyle/>
                    <a:p>
                      <a:r>
                        <a:rPr lang="tr-TR" dirty="0"/>
                        <a:t>83</a:t>
                      </a:r>
                    </a:p>
                  </a:txBody>
                  <a:tcPr/>
                </a:tc>
                <a:extLst>
                  <a:ext uri="{0D108BD9-81ED-4DB2-BD59-A6C34878D82A}">
                    <a16:rowId xmlns:a16="http://schemas.microsoft.com/office/drawing/2014/main" val="2822245236"/>
                  </a:ext>
                </a:extLst>
              </a:tr>
              <a:tr h="370840">
                <a:tc>
                  <a:txBody>
                    <a:bodyPr/>
                    <a:lstStyle/>
                    <a:p>
                      <a:r>
                        <a:rPr lang="tr-TR" dirty="0" err="1"/>
                        <a:t>Crisis</a:t>
                      </a:r>
                      <a:endParaRPr lang="tr-TR" dirty="0"/>
                    </a:p>
                  </a:txBody>
                  <a:tcPr/>
                </a:tc>
                <a:tc>
                  <a:txBody>
                    <a:bodyPr/>
                    <a:lstStyle/>
                    <a:p>
                      <a:r>
                        <a:rPr lang="tr-TR" dirty="0" err="1"/>
                        <a:t>December</a:t>
                      </a:r>
                      <a:r>
                        <a:rPr lang="tr-TR" dirty="0"/>
                        <a:t> 2007</a:t>
                      </a:r>
                    </a:p>
                  </a:txBody>
                  <a:tcPr/>
                </a:tc>
                <a:tc>
                  <a:txBody>
                    <a:bodyPr/>
                    <a:lstStyle/>
                    <a:p>
                      <a:r>
                        <a:rPr lang="tr-TR" dirty="0"/>
                        <a:t>May 2009</a:t>
                      </a:r>
                    </a:p>
                  </a:txBody>
                  <a:tcPr/>
                </a:tc>
                <a:tc>
                  <a:txBody>
                    <a:bodyPr/>
                    <a:lstStyle/>
                    <a:p>
                      <a:r>
                        <a:rPr lang="tr-TR" dirty="0"/>
                        <a:t>18</a:t>
                      </a:r>
                    </a:p>
                  </a:txBody>
                  <a:tcPr/>
                </a:tc>
                <a:extLst>
                  <a:ext uri="{0D108BD9-81ED-4DB2-BD59-A6C34878D82A}">
                    <a16:rowId xmlns:a16="http://schemas.microsoft.com/office/drawing/2014/main" val="529967276"/>
                  </a:ext>
                </a:extLst>
              </a:tr>
              <a:tr h="370840">
                <a:tc>
                  <a:txBody>
                    <a:bodyPr/>
                    <a:lstStyle/>
                    <a:p>
                      <a:r>
                        <a:rPr lang="tr-TR" dirty="0" err="1"/>
                        <a:t>After</a:t>
                      </a:r>
                      <a:r>
                        <a:rPr lang="tr-TR" dirty="0"/>
                        <a:t> </a:t>
                      </a:r>
                      <a:r>
                        <a:rPr lang="tr-TR" dirty="0" err="1"/>
                        <a:t>Crisis</a:t>
                      </a:r>
                      <a:endParaRPr lang="tr-TR" dirty="0"/>
                    </a:p>
                  </a:txBody>
                  <a:tcPr/>
                </a:tc>
                <a:tc>
                  <a:txBody>
                    <a:bodyPr/>
                    <a:lstStyle/>
                    <a:p>
                      <a:r>
                        <a:rPr lang="tr-TR" dirty="0" err="1"/>
                        <a:t>June</a:t>
                      </a:r>
                      <a:r>
                        <a:rPr lang="tr-TR" dirty="0"/>
                        <a:t> 2009</a:t>
                      </a:r>
                    </a:p>
                  </a:txBody>
                  <a:tcPr/>
                </a:tc>
                <a:tc>
                  <a:txBody>
                    <a:bodyPr/>
                    <a:lstStyle/>
                    <a:p>
                      <a:r>
                        <a:rPr lang="tr-TR" dirty="0"/>
                        <a:t>May 2013</a:t>
                      </a:r>
                    </a:p>
                  </a:txBody>
                  <a:tcPr/>
                </a:tc>
                <a:tc>
                  <a:txBody>
                    <a:bodyPr/>
                    <a:lstStyle/>
                    <a:p>
                      <a:r>
                        <a:rPr lang="tr-TR" dirty="0"/>
                        <a:t>48</a:t>
                      </a:r>
                    </a:p>
                  </a:txBody>
                  <a:tcPr/>
                </a:tc>
                <a:extLst>
                  <a:ext uri="{0D108BD9-81ED-4DB2-BD59-A6C34878D82A}">
                    <a16:rowId xmlns:a16="http://schemas.microsoft.com/office/drawing/2014/main" val="784013024"/>
                  </a:ext>
                </a:extLst>
              </a:tr>
              <a:tr h="370840">
                <a:tc>
                  <a:txBody>
                    <a:bodyPr/>
                    <a:lstStyle/>
                    <a:p>
                      <a:r>
                        <a:rPr lang="tr-TR" dirty="0" err="1"/>
                        <a:t>Pre-Recent</a:t>
                      </a:r>
                      <a:endParaRPr lang="tr-TR" dirty="0"/>
                    </a:p>
                  </a:txBody>
                  <a:tcPr/>
                </a:tc>
                <a:tc>
                  <a:txBody>
                    <a:bodyPr/>
                    <a:lstStyle/>
                    <a:p>
                      <a:r>
                        <a:rPr lang="tr-TR" dirty="0" err="1"/>
                        <a:t>June</a:t>
                      </a:r>
                      <a:r>
                        <a:rPr lang="tr-TR" dirty="0"/>
                        <a:t> 2013</a:t>
                      </a:r>
                    </a:p>
                  </a:txBody>
                  <a:tcPr/>
                </a:tc>
                <a:tc>
                  <a:txBody>
                    <a:bodyPr/>
                    <a:lstStyle/>
                    <a:p>
                      <a:r>
                        <a:rPr lang="tr-TR" dirty="0" err="1"/>
                        <a:t>December</a:t>
                      </a:r>
                      <a:r>
                        <a:rPr lang="tr-TR" dirty="0"/>
                        <a:t> 2020</a:t>
                      </a:r>
                    </a:p>
                  </a:txBody>
                  <a:tcPr/>
                </a:tc>
                <a:tc>
                  <a:txBody>
                    <a:bodyPr/>
                    <a:lstStyle/>
                    <a:p>
                      <a:r>
                        <a:rPr lang="tr-TR" dirty="0"/>
                        <a:t>91</a:t>
                      </a:r>
                    </a:p>
                  </a:txBody>
                  <a:tcPr/>
                </a:tc>
                <a:extLst>
                  <a:ext uri="{0D108BD9-81ED-4DB2-BD59-A6C34878D82A}">
                    <a16:rowId xmlns:a16="http://schemas.microsoft.com/office/drawing/2014/main" val="568309162"/>
                  </a:ext>
                </a:extLst>
              </a:tr>
            </a:tbl>
          </a:graphicData>
        </a:graphic>
      </p:graphicFrame>
      <p:pic>
        <p:nvPicPr>
          <p:cNvPr id="7" name="Resim 6">
            <a:extLst>
              <a:ext uri="{FF2B5EF4-FFF2-40B4-BE49-F238E27FC236}">
                <a16:creationId xmlns:a16="http://schemas.microsoft.com/office/drawing/2014/main" id="{1F88B49F-F9CC-4610-976D-F99F6C3B6D71}"/>
              </a:ext>
            </a:extLst>
          </p:cNvPr>
          <p:cNvPicPr>
            <a:picLocks noChangeAspect="1"/>
          </p:cNvPicPr>
          <p:nvPr/>
        </p:nvPicPr>
        <p:blipFill>
          <a:blip r:embed="rId3"/>
          <a:stretch>
            <a:fillRect/>
          </a:stretch>
        </p:blipFill>
        <p:spPr>
          <a:xfrm>
            <a:off x="4993104" y="1090237"/>
            <a:ext cx="6575067" cy="5021805"/>
          </a:xfrm>
          <a:prstGeom prst="rect">
            <a:avLst/>
          </a:prstGeom>
        </p:spPr>
      </p:pic>
      <p:pic>
        <p:nvPicPr>
          <p:cNvPr id="6" name="Resim 5">
            <a:extLst>
              <a:ext uri="{FF2B5EF4-FFF2-40B4-BE49-F238E27FC236}">
                <a16:creationId xmlns:a16="http://schemas.microsoft.com/office/drawing/2014/main" id="{4B70CFCA-3712-4BA8-B462-6146850C1585}"/>
              </a:ext>
            </a:extLst>
          </p:cNvPr>
          <p:cNvPicPr>
            <a:picLocks noChangeAspect="1"/>
          </p:cNvPicPr>
          <p:nvPr/>
        </p:nvPicPr>
        <p:blipFill>
          <a:blip r:embed="rId4"/>
          <a:stretch>
            <a:fillRect/>
          </a:stretch>
        </p:blipFill>
        <p:spPr>
          <a:xfrm>
            <a:off x="525240" y="1023445"/>
            <a:ext cx="11042931" cy="5565056"/>
          </a:xfrm>
          <a:prstGeom prst="rect">
            <a:avLst/>
          </a:prstGeom>
        </p:spPr>
      </p:pic>
    </p:spTree>
    <p:extLst>
      <p:ext uri="{BB962C8B-B14F-4D97-AF65-F5344CB8AC3E}">
        <p14:creationId xmlns:p14="http://schemas.microsoft.com/office/powerpoint/2010/main" val="168020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1D5F222-AB85-4BC6-B2D5-4DF0FB1DB07D}"/>
              </a:ext>
            </a:extLst>
          </p:cNvPr>
          <p:cNvSpPr>
            <a:spLocks noGrp="1"/>
          </p:cNvSpPr>
          <p:nvPr>
            <p:ph type="title"/>
          </p:nvPr>
        </p:nvSpPr>
        <p:spPr/>
        <p:txBody>
          <a:bodyPr/>
          <a:lstStyle/>
          <a:p>
            <a:r>
              <a:rPr lang="tr-TR" dirty="0" err="1"/>
              <a:t>Oil</a:t>
            </a:r>
            <a:r>
              <a:rPr lang="tr-TR" dirty="0"/>
              <a:t> Market</a:t>
            </a:r>
          </a:p>
        </p:txBody>
      </p:sp>
      <p:sp>
        <p:nvSpPr>
          <p:cNvPr id="3" name="İçerik Yer Tutucusu 2">
            <a:extLst>
              <a:ext uri="{FF2B5EF4-FFF2-40B4-BE49-F238E27FC236}">
                <a16:creationId xmlns:a16="http://schemas.microsoft.com/office/drawing/2014/main" id="{6D93C672-A9EE-48B8-8922-7529A9569485}"/>
              </a:ext>
            </a:extLst>
          </p:cNvPr>
          <p:cNvSpPr>
            <a:spLocks noGrp="1"/>
          </p:cNvSpPr>
          <p:nvPr>
            <p:ph sz="half" idx="1"/>
          </p:nvPr>
        </p:nvSpPr>
        <p:spPr/>
        <p:txBody>
          <a:bodyPr/>
          <a:lstStyle/>
          <a:p>
            <a:r>
              <a:rPr lang="tr-TR" sz="2400" dirty="0" err="1"/>
              <a:t>Oil</a:t>
            </a:r>
            <a:r>
              <a:rPr lang="tr-TR" sz="2400" dirty="0"/>
              <a:t> is not </a:t>
            </a:r>
            <a:r>
              <a:rPr lang="tr-TR" sz="2400" dirty="0" err="1"/>
              <a:t>just</a:t>
            </a:r>
            <a:r>
              <a:rPr lang="tr-TR" sz="2400" dirty="0"/>
              <a:t> </a:t>
            </a:r>
            <a:r>
              <a:rPr lang="tr-TR" sz="2400" dirty="0" err="1"/>
              <a:t>oil</a:t>
            </a:r>
            <a:r>
              <a:rPr lang="tr-TR" sz="2400" dirty="0"/>
              <a:t>!</a:t>
            </a:r>
          </a:p>
          <a:p>
            <a:r>
              <a:rPr lang="en-US" sz="2400" dirty="0"/>
              <a:t>Influence of big suppliers, e.g., OPEC (40% oil reserves)</a:t>
            </a:r>
            <a:endParaRPr lang="tr-TR" sz="2400" dirty="0"/>
          </a:p>
          <a:p>
            <a:r>
              <a:rPr lang="en-US" sz="2400" dirty="0"/>
              <a:t>Oil trade is based on “future contracts”</a:t>
            </a:r>
            <a:r>
              <a:rPr lang="tr-TR" sz="2400" dirty="0"/>
              <a:t> </a:t>
            </a:r>
          </a:p>
          <a:p>
            <a:r>
              <a:rPr lang="en-US" sz="2400" dirty="0"/>
              <a:t>Demand for oil and products </a:t>
            </a:r>
            <a:endParaRPr lang="tr-TR" sz="2400" dirty="0"/>
          </a:p>
          <a:p>
            <a:r>
              <a:rPr lang="en-US" sz="2400" dirty="0"/>
              <a:t>Risks related to geopolitical conflicts </a:t>
            </a:r>
            <a:endParaRPr lang="tr-TR" sz="2400" dirty="0"/>
          </a:p>
          <a:p>
            <a:r>
              <a:rPr lang="en-US" sz="2400" dirty="0"/>
              <a:t>Accidents, natural disasters and disruptions in oil supply</a:t>
            </a:r>
            <a:endParaRPr lang="tr-TR" sz="2400" dirty="0"/>
          </a:p>
          <a:p>
            <a:r>
              <a:rPr lang="tr-TR" sz="2400" dirty="0" err="1"/>
              <a:t>Supply</a:t>
            </a:r>
            <a:r>
              <a:rPr lang="tr-TR" sz="2400" dirty="0"/>
              <a:t> </a:t>
            </a:r>
            <a:r>
              <a:rPr lang="tr-TR" sz="2400" dirty="0" err="1"/>
              <a:t>increase</a:t>
            </a:r>
            <a:r>
              <a:rPr lang="tr-TR" sz="2400" dirty="0"/>
              <a:t> (</a:t>
            </a:r>
            <a:r>
              <a:rPr lang="tr-TR" sz="2400" dirty="0" err="1"/>
              <a:t>shale</a:t>
            </a:r>
            <a:r>
              <a:rPr lang="tr-TR" sz="2400" dirty="0"/>
              <a:t> </a:t>
            </a:r>
            <a:r>
              <a:rPr lang="tr-TR" sz="2400" dirty="0" err="1"/>
              <a:t>gas</a:t>
            </a:r>
            <a:r>
              <a:rPr lang="tr-TR" sz="2400" dirty="0"/>
              <a:t> </a:t>
            </a:r>
            <a:r>
              <a:rPr lang="tr-TR" sz="2400" dirty="0" err="1"/>
              <a:t>and</a:t>
            </a:r>
            <a:r>
              <a:rPr lang="tr-TR" sz="2400" dirty="0"/>
              <a:t> </a:t>
            </a:r>
            <a:r>
              <a:rPr lang="tr-TR" sz="2400" dirty="0" err="1"/>
              <a:t>oil</a:t>
            </a:r>
            <a:r>
              <a:rPr lang="tr-TR" sz="2400" dirty="0"/>
              <a:t>)</a:t>
            </a:r>
          </a:p>
        </p:txBody>
      </p:sp>
      <p:pic>
        <p:nvPicPr>
          <p:cNvPr id="5" name="İçerik Yer Tutucusu 4">
            <a:extLst>
              <a:ext uri="{FF2B5EF4-FFF2-40B4-BE49-F238E27FC236}">
                <a16:creationId xmlns:a16="http://schemas.microsoft.com/office/drawing/2014/main" id="{CCE53A86-56F4-4903-BDD2-5463F7D36846}"/>
              </a:ext>
            </a:extLst>
          </p:cNvPr>
          <p:cNvPicPr>
            <a:picLocks noGrp="1" noChangeAspect="1"/>
          </p:cNvPicPr>
          <p:nvPr>
            <p:ph sz="half" idx="2"/>
          </p:nvPr>
        </p:nvPicPr>
        <p:blipFill>
          <a:blip r:embed="rId3"/>
          <a:stretch>
            <a:fillRect/>
          </a:stretch>
        </p:blipFill>
        <p:spPr>
          <a:xfrm>
            <a:off x="6217923" y="2193449"/>
            <a:ext cx="5486400" cy="3291840"/>
          </a:xfrm>
          <a:prstGeom prst="rect">
            <a:avLst/>
          </a:prstGeom>
        </p:spPr>
      </p:pic>
      <p:pic>
        <p:nvPicPr>
          <p:cNvPr id="6" name="Resim 5">
            <a:extLst>
              <a:ext uri="{FF2B5EF4-FFF2-40B4-BE49-F238E27FC236}">
                <a16:creationId xmlns:a16="http://schemas.microsoft.com/office/drawing/2014/main" id="{5C2941CD-2D64-4E26-A43B-8150A07B21AF}"/>
              </a:ext>
            </a:extLst>
          </p:cNvPr>
          <p:cNvPicPr>
            <a:picLocks noChangeAspect="1"/>
          </p:cNvPicPr>
          <p:nvPr/>
        </p:nvPicPr>
        <p:blipFill>
          <a:blip r:embed="rId4"/>
          <a:stretch>
            <a:fillRect/>
          </a:stretch>
        </p:blipFill>
        <p:spPr>
          <a:xfrm>
            <a:off x="6141409" y="1068769"/>
            <a:ext cx="5639427" cy="5541200"/>
          </a:xfrm>
          <a:prstGeom prst="rect">
            <a:avLst/>
          </a:prstGeom>
        </p:spPr>
      </p:pic>
      <p:pic>
        <p:nvPicPr>
          <p:cNvPr id="11" name="Resim 10">
            <a:extLst>
              <a:ext uri="{FF2B5EF4-FFF2-40B4-BE49-F238E27FC236}">
                <a16:creationId xmlns:a16="http://schemas.microsoft.com/office/drawing/2014/main" id="{BC1E0F03-CAD5-44C6-9FF8-52C02F608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31" y="1096963"/>
            <a:ext cx="12070077" cy="5471893"/>
          </a:xfrm>
          <a:prstGeom prst="rect">
            <a:avLst/>
          </a:prstGeom>
        </p:spPr>
      </p:pic>
    </p:spTree>
    <p:extLst>
      <p:ext uri="{BB962C8B-B14F-4D97-AF65-F5344CB8AC3E}">
        <p14:creationId xmlns:p14="http://schemas.microsoft.com/office/powerpoint/2010/main" val="428052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65876AD-C724-4371-97AF-055FD5A1A3C7}"/>
              </a:ext>
            </a:extLst>
          </p:cNvPr>
          <p:cNvSpPr>
            <a:spLocks noGrp="1"/>
          </p:cNvSpPr>
          <p:nvPr>
            <p:ph type="title"/>
          </p:nvPr>
        </p:nvSpPr>
        <p:spPr/>
        <p:txBody>
          <a:bodyPr/>
          <a:lstStyle/>
          <a:p>
            <a:r>
              <a:rPr lang="tr-TR" dirty="0" err="1"/>
              <a:t>Coal</a:t>
            </a:r>
            <a:r>
              <a:rPr lang="tr-TR" dirty="0"/>
              <a:t> Market</a:t>
            </a:r>
          </a:p>
        </p:txBody>
      </p:sp>
      <p:sp>
        <p:nvSpPr>
          <p:cNvPr id="3" name="İçerik Yer Tutucusu 2">
            <a:extLst>
              <a:ext uri="{FF2B5EF4-FFF2-40B4-BE49-F238E27FC236}">
                <a16:creationId xmlns:a16="http://schemas.microsoft.com/office/drawing/2014/main" id="{A9AB9F4F-533E-41E4-AEA7-49A7FB142B5C}"/>
              </a:ext>
            </a:extLst>
          </p:cNvPr>
          <p:cNvSpPr>
            <a:spLocks noGrp="1"/>
          </p:cNvSpPr>
          <p:nvPr>
            <p:ph sz="half" idx="1"/>
          </p:nvPr>
        </p:nvSpPr>
        <p:spPr>
          <a:xfrm>
            <a:off x="487679" y="1371600"/>
            <a:ext cx="3716021" cy="4935538"/>
          </a:xfrm>
        </p:spPr>
        <p:txBody>
          <a:bodyPr/>
          <a:lstStyle/>
          <a:p>
            <a:r>
              <a:rPr lang="tr-TR" sz="2400" dirty="0" err="1"/>
              <a:t>Coal</a:t>
            </a:r>
            <a:r>
              <a:rPr lang="tr-TR" sz="2400" dirty="0"/>
              <a:t> </a:t>
            </a:r>
            <a:r>
              <a:rPr lang="tr-TR" sz="2400" dirty="0" err="1"/>
              <a:t>reserves</a:t>
            </a:r>
            <a:r>
              <a:rPr lang="tr-TR" sz="2400" dirty="0"/>
              <a:t> </a:t>
            </a:r>
            <a:r>
              <a:rPr lang="tr-TR" sz="2400" dirty="0" err="1"/>
              <a:t>are</a:t>
            </a:r>
            <a:r>
              <a:rPr lang="tr-TR" sz="2400" dirty="0"/>
              <a:t> </a:t>
            </a:r>
            <a:r>
              <a:rPr lang="tr-TR" sz="2400" dirty="0" err="1"/>
              <a:t>abundant</a:t>
            </a:r>
            <a:r>
              <a:rPr lang="tr-TR" sz="2400" dirty="0"/>
              <a:t> </a:t>
            </a:r>
            <a:r>
              <a:rPr lang="tr-TR" sz="2400" dirty="0" err="1"/>
              <a:t>and</a:t>
            </a:r>
            <a:r>
              <a:rPr lang="tr-TR" sz="2400" dirty="0"/>
              <a:t> </a:t>
            </a:r>
            <a:r>
              <a:rPr lang="tr-TR" sz="2400" dirty="0" err="1"/>
              <a:t>distributed</a:t>
            </a:r>
            <a:r>
              <a:rPr lang="tr-TR" sz="2400" dirty="0"/>
              <a:t> </a:t>
            </a:r>
            <a:r>
              <a:rPr lang="tr-TR" sz="2400" dirty="0" err="1"/>
              <a:t>around</a:t>
            </a:r>
            <a:r>
              <a:rPr lang="tr-TR" sz="2400" dirty="0"/>
              <a:t> </a:t>
            </a:r>
            <a:r>
              <a:rPr lang="tr-TR" sz="2400" dirty="0" err="1"/>
              <a:t>the</a:t>
            </a:r>
            <a:r>
              <a:rPr lang="tr-TR" sz="2400" dirty="0"/>
              <a:t> World</a:t>
            </a:r>
          </a:p>
          <a:p>
            <a:r>
              <a:rPr lang="tr-TR" sz="2400" dirty="0" err="1"/>
              <a:t>The</a:t>
            </a:r>
            <a:r>
              <a:rPr lang="tr-TR" sz="2400" dirty="0"/>
              <a:t> </a:t>
            </a:r>
            <a:r>
              <a:rPr lang="tr-TR" sz="2400" dirty="0" err="1"/>
              <a:t>lowest</a:t>
            </a:r>
            <a:r>
              <a:rPr lang="tr-TR" sz="2400" dirty="0"/>
              <a:t> </a:t>
            </a:r>
            <a:r>
              <a:rPr lang="tr-TR" sz="2400" dirty="0" err="1"/>
              <a:t>cost</a:t>
            </a:r>
            <a:r>
              <a:rPr lang="tr-TR" sz="2400" dirty="0"/>
              <a:t> </a:t>
            </a:r>
            <a:r>
              <a:rPr lang="tr-TR" sz="2400" dirty="0" err="1"/>
              <a:t>fossil</a:t>
            </a:r>
            <a:r>
              <a:rPr lang="tr-TR" sz="2400" dirty="0"/>
              <a:t> </a:t>
            </a:r>
            <a:r>
              <a:rPr lang="tr-TR" sz="2400" dirty="0" err="1"/>
              <a:t>fuel</a:t>
            </a:r>
            <a:r>
              <a:rPr lang="tr-TR" sz="2400" dirty="0"/>
              <a:t> </a:t>
            </a:r>
            <a:r>
              <a:rPr lang="tr-TR" sz="2400" dirty="0" err="1"/>
              <a:t>with</a:t>
            </a:r>
            <a:r>
              <a:rPr lang="tr-TR" sz="2400" dirty="0"/>
              <a:t> </a:t>
            </a:r>
            <a:r>
              <a:rPr lang="tr-TR" sz="2400" dirty="0" err="1"/>
              <a:t>rather</a:t>
            </a:r>
            <a:r>
              <a:rPr lang="tr-TR" sz="2400" dirty="0"/>
              <a:t> </a:t>
            </a:r>
            <a:r>
              <a:rPr lang="tr-TR" sz="2400" dirty="0" err="1"/>
              <a:t>stable</a:t>
            </a:r>
            <a:r>
              <a:rPr lang="tr-TR" sz="2400" dirty="0"/>
              <a:t> </a:t>
            </a:r>
            <a:r>
              <a:rPr lang="tr-TR" sz="2400" dirty="0" err="1"/>
              <a:t>prices</a:t>
            </a:r>
            <a:endParaRPr lang="tr-TR" sz="2400" dirty="0"/>
          </a:p>
          <a:p>
            <a:r>
              <a:rPr lang="tr-TR" sz="2400" dirty="0" err="1"/>
              <a:t>The</a:t>
            </a:r>
            <a:r>
              <a:rPr lang="tr-TR" sz="2400" dirty="0"/>
              <a:t> </a:t>
            </a:r>
            <a:r>
              <a:rPr lang="tr-TR" sz="2400" dirty="0" err="1"/>
              <a:t>most</a:t>
            </a:r>
            <a:r>
              <a:rPr lang="tr-TR" sz="2400" dirty="0"/>
              <a:t> </a:t>
            </a:r>
            <a:r>
              <a:rPr lang="tr-TR" sz="2400" dirty="0" err="1"/>
              <a:t>polluting</a:t>
            </a:r>
            <a:r>
              <a:rPr lang="tr-TR" sz="2400" dirty="0"/>
              <a:t> </a:t>
            </a:r>
            <a:r>
              <a:rPr lang="tr-TR" sz="2400" dirty="0" err="1"/>
              <a:t>and</a:t>
            </a:r>
            <a:r>
              <a:rPr lang="tr-TR" sz="2400" dirty="0"/>
              <a:t> </a:t>
            </a:r>
            <a:r>
              <a:rPr lang="tr-TR" sz="2400" dirty="0" err="1"/>
              <a:t>carbon</a:t>
            </a:r>
            <a:r>
              <a:rPr lang="tr-TR" sz="2400" dirty="0"/>
              <a:t> </a:t>
            </a:r>
            <a:r>
              <a:rPr lang="tr-TR" sz="2400" dirty="0" err="1"/>
              <a:t>intensive</a:t>
            </a:r>
            <a:r>
              <a:rPr lang="tr-TR" sz="2400" dirty="0"/>
              <a:t> </a:t>
            </a:r>
            <a:r>
              <a:rPr lang="tr-TR" sz="2400" dirty="0" err="1"/>
              <a:t>fuel</a:t>
            </a:r>
            <a:endParaRPr lang="tr-TR" sz="2400" dirty="0"/>
          </a:p>
          <a:p>
            <a:r>
              <a:rPr lang="tr-TR" sz="2400" dirty="0" err="1"/>
              <a:t>Responsible</a:t>
            </a:r>
            <a:r>
              <a:rPr lang="tr-TR" sz="2400" dirty="0"/>
              <a:t> </a:t>
            </a:r>
            <a:r>
              <a:rPr lang="tr-TR" sz="2400" dirty="0" err="1"/>
              <a:t>for</a:t>
            </a:r>
            <a:r>
              <a:rPr lang="tr-TR" sz="2400" dirty="0"/>
              <a:t> 40% of </a:t>
            </a:r>
            <a:r>
              <a:rPr lang="tr-TR" sz="2400" dirty="0" err="1"/>
              <a:t>world</a:t>
            </a:r>
            <a:r>
              <a:rPr lang="tr-TR" sz="2400" dirty="0"/>
              <a:t> </a:t>
            </a:r>
            <a:r>
              <a:rPr lang="tr-TR" sz="2400" dirty="0" err="1"/>
              <a:t>electricity</a:t>
            </a:r>
            <a:r>
              <a:rPr lang="tr-TR" sz="2400" dirty="0"/>
              <a:t> </a:t>
            </a:r>
            <a:r>
              <a:rPr lang="tr-TR" sz="2400" dirty="0" err="1"/>
              <a:t>production</a:t>
            </a:r>
            <a:endParaRPr lang="tr-TR" sz="2400" dirty="0"/>
          </a:p>
        </p:txBody>
      </p:sp>
      <p:pic>
        <p:nvPicPr>
          <p:cNvPr id="6" name="İçerik Yer Tutucusu 5">
            <a:extLst>
              <a:ext uri="{FF2B5EF4-FFF2-40B4-BE49-F238E27FC236}">
                <a16:creationId xmlns:a16="http://schemas.microsoft.com/office/drawing/2014/main" id="{8D4A9A8D-2CA9-443C-A31A-1009670055F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81500" y="1235691"/>
            <a:ext cx="7500620" cy="5207356"/>
          </a:xfrm>
        </p:spPr>
      </p:pic>
    </p:spTree>
    <p:extLst>
      <p:ext uri="{BB962C8B-B14F-4D97-AF65-F5344CB8AC3E}">
        <p14:creationId xmlns:p14="http://schemas.microsoft.com/office/powerpoint/2010/main" val="1084141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273F02C-E31F-4F61-9C4B-3F9BD940C2BA}"/>
              </a:ext>
            </a:extLst>
          </p:cNvPr>
          <p:cNvSpPr>
            <a:spLocks noGrp="1"/>
          </p:cNvSpPr>
          <p:nvPr>
            <p:ph type="title"/>
          </p:nvPr>
        </p:nvSpPr>
        <p:spPr/>
        <p:txBody>
          <a:bodyPr/>
          <a:lstStyle/>
          <a:p>
            <a:r>
              <a:rPr lang="tr-TR" dirty="0"/>
              <a:t>Natural </a:t>
            </a:r>
            <a:r>
              <a:rPr lang="tr-TR" dirty="0" err="1"/>
              <a:t>Gas</a:t>
            </a:r>
            <a:r>
              <a:rPr lang="tr-TR" dirty="0"/>
              <a:t> Market</a:t>
            </a:r>
          </a:p>
        </p:txBody>
      </p:sp>
      <p:sp>
        <p:nvSpPr>
          <p:cNvPr id="3" name="İçerik Yer Tutucusu 2">
            <a:extLst>
              <a:ext uri="{FF2B5EF4-FFF2-40B4-BE49-F238E27FC236}">
                <a16:creationId xmlns:a16="http://schemas.microsoft.com/office/drawing/2014/main" id="{D3198C01-5456-44DB-950F-835C56D5BF45}"/>
              </a:ext>
            </a:extLst>
          </p:cNvPr>
          <p:cNvSpPr>
            <a:spLocks noGrp="1"/>
          </p:cNvSpPr>
          <p:nvPr>
            <p:ph sz="half" idx="1"/>
          </p:nvPr>
        </p:nvSpPr>
        <p:spPr>
          <a:xfrm>
            <a:off x="487679" y="1371600"/>
            <a:ext cx="4135121" cy="4935538"/>
          </a:xfrm>
        </p:spPr>
        <p:txBody>
          <a:bodyPr/>
          <a:lstStyle/>
          <a:p>
            <a:r>
              <a:rPr lang="tr-TR" sz="2400" dirty="0"/>
              <a:t>EU </a:t>
            </a:r>
            <a:r>
              <a:rPr lang="tr-TR" sz="2400" dirty="0" err="1"/>
              <a:t>Green</a:t>
            </a:r>
            <a:r>
              <a:rPr lang="tr-TR" sz="2400" dirty="0"/>
              <a:t> </a:t>
            </a:r>
            <a:r>
              <a:rPr lang="tr-TR" sz="2400" dirty="0" err="1"/>
              <a:t>Deal</a:t>
            </a:r>
            <a:r>
              <a:rPr lang="tr-TR" sz="2400" dirty="0"/>
              <a:t> </a:t>
            </a:r>
            <a:r>
              <a:rPr lang="tr-TR" sz="2400" dirty="0" err="1"/>
              <a:t>includes</a:t>
            </a:r>
            <a:r>
              <a:rPr lang="tr-TR" sz="2400" dirty="0"/>
              <a:t> </a:t>
            </a:r>
            <a:r>
              <a:rPr lang="tr-TR" sz="2400" dirty="0" err="1"/>
              <a:t>natural</a:t>
            </a:r>
            <a:r>
              <a:rPr lang="tr-TR" sz="2400" dirty="0"/>
              <a:t> </a:t>
            </a:r>
            <a:r>
              <a:rPr lang="tr-TR" sz="2400" dirty="0" err="1"/>
              <a:t>gas</a:t>
            </a:r>
            <a:r>
              <a:rPr lang="tr-TR" sz="2400" dirty="0"/>
              <a:t> </a:t>
            </a:r>
            <a:r>
              <a:rPr lang="tr-TR" sz="2400" dirty="0" err="1"/>
              <a:t>for</a:t>
            </a:r>
            <a:r>
              <a:rPr lang="tr-TR" sz="2400" dirty="0"/>
              <a:t> </a:t>
            </a:r>
            <a:r>
              <a:rPr lang="tr-TR" sz="2400" dirty="0" err="1"/>
              <a:t>low-carbon</a:t>
            </a:r>
            <a:r>
              <a:rPr lang="tr-TR" sz="2400" dirty="0"/>
              <a:t> </a:t>
            </a:r>
            <a:r>
              <a:rPr lang="tr-TR" sz="2400" dirty="0" err="1"/>
              <a:t>transition</a:t>
            </a:r>
            <a:endParaRPr lang="tr-TR" sz="2400" dirty="0"/>
          </a:p>
          <a:p>
            <a:r>
              <a:rPr lang="tr-TR" sz="2400" dirty="0"/>
              <a:t>LNG </a:t>
            </a:r>
            <a:r>
              <a:rPr lang="tr-TR" sz="2400" dirty="0" err="1"/>
              <a:t>terminals</a:t>
            </a:r>
            <a:r>
              <a:rPr lang="tr-TR" sz="2400" dirty="0"/>
              <a:t> </a:t>
            </a:r>
            <a:r>
              <a:rPr lang="tr-TR" sz="2400" dirty="0" err="1"/>
              <a:t>increase</a:t>
            </a:r>
            <a:r>
              <a:rPr lang="tr-TR" sz="2400" dirty="0"/>
              <a:t> </a:t>
            </a:r>
            <a:r>
              <a:rPr lang="tr-TR" sz="2400" dirty="0" err="1"/>
              <a:t>resilience</a:t>
            </a:r>
            <a:r>
              <a:rPr lang="tr-TR" sz="2400" dirty="0"/>
              <a:t> </a:t>
            </a:r>
            <a:r>
              <a:rPr lang="tr-TR" sz="2400" dirty="0" err="1"/>
              <a:t>to</a:t>
            </a:r>
            <a:r>
              <a:rPr lang="tr-TR" sz="2400" dirty="0"/>
              <a:t> </a:t>
            </a:r>
            <a:r>
              <a:rPr lang="tr-TR" sz="2400" dirty="0" err="1"/>
              <a:t>supply</a:t>
            </a:r>
            <a:r>
              <a:rPr lang="tr-TR" sz="2400" dirty="0"/>
              <a:t> </a:t>
            </a:r>
            <a:r>
              <a:rPr lang="tr-TR" sz="2400" dirty="0" err="1"/>
              <a:t>shocks</a:t>
            </a:r>
            <a:r>
              <a:rPr lang="tr-TR" sz="2400" dirty="0"/>
              <a:t> </a:t>
            </a:r>
            <a:r>
              <a:rPr lang="tr-TR" sz="2400" dirty="0" err="1"/>
              <a:t>from</a:t>
            </a:r>
            <a:r>
              <a:rPr lang="tr-TR" sz="2400" dirty="0"/>
              <a:t> </a:t>
            </a:r>
            <a:r>
              <a:rPr lang="tr-TR" sz="2400" dirty="0" err="1"/>
              <a:t>geopolitical</a:t>
            </a:r>
            <a:r>
              <a:rPr lang="tr-TR" sz="2400" dirty="0"/>
              <a:t> </a:t>
            </a:r>
            <a:r>
              <a:rPr lang="tr-TR" sz="2400" dirty="0" err="1"/>
              <a:t>conflicts</a:t>
            </a:r>
            <a:endParaRPr lang="tr-TR" sz="2400" dirty="0"/>
          </a:p>
          <a:p>
            <a:r>
              <a:rPr lang="tr-TR" sz="2400" dirty="0" err="1"/>
              <a:t>Connections</a:t>
            </a:r>
            <a:r>
              <a:rPr lang="tr-TR" sz="2400" dirty="0"/>
              <a:t> </a:t>
            </a:r>
            <a:r>
              <a:rPr lang="tr-TR" sz="2400" dirty="0" err="1"/>
              <a:t>with</a:t>
            </a:r>
            <a:r>
              <a:rPr lang="tr-TR" sz="2400" dirty="0"/>
              <a:t> </a:t>
            </a:r>
            <a:r>
              <a:rPr lang="tr-TR" sz="2400" dirty="0" err="1"/>
              <a:t>the</a:t>
            </a:r>
            <a:r>
              <a:rPr lang="tr-TR" sz="2400" dirty="0"/>
              <a:t> </a:t>
            </a:r>
            <a:r>
              <a:rPr lang="tr-TR" sz="2400" dirty="0" err="1"/>
              <a:t>oil</a:t>
            </a:r>
            <a:r>
              <a:rPr lang="tr-TR" sz="2400" dirty="0"/>
              <a:t> market </a:t>
            </a:r>
            <a:r>
              <a:rPr lang="tr-TR" sz="2400" dirty="0" err="1"/>
              <a:t>and</a:t>
            </a:r>
            <a:r>
              <a:rPr lang="tr-TR" sz="2400" dirty="0"/>
              <a:t> </a:t>
            </a:r>
            <a:r>
              <a:rPr lang="tr-TR" sz="2400" dirty="0" err="1"/>
              <a:t>price</a:t>
            </a:r>
            <a:r>
              <a:rPr lang="tr-TR" sz="2400" dirty="0"/>
              <a:t> </a:t>
            </a:r>
            <a:r>
              <a:rPr lang="tr-TR" sz="2400" dirty="0" err="1"/>
              <a:t>volatility</a:t>
            </a:r>
            <a:endParaRPr lang="tr-TR" sz="2400" dirty="0"/>
          </a:p>
          <a:p>
            <a:r>
              <a:rPr lang="tr-TR" sz="2400" dirty="0" err="1"/>
              <a:t>Increases</a:t>
            </a:r>
            <a:r>
              <a:rPr lang="tr-TR" sz="2400" dirty="0"/>
              <a:t> </a:t>
            </a:r>
            <a:r>
              <a:rPr lang="tr-TR" sz="2400" dirty="0" err="1"/>
              <a:t>the</a:t>
            </a:r>
            <a:r>
              <a:rPr lang="tr-TR" sz="2400" dirty="0"/>
              <a:t> </a:t>
            </a:r>
            <a:r>
              <a:rPr lang="tr-TR" sz="2400" dirty="0" err="1"/>
              <a:t>inertia</a:t>
            </a:r>
            <a:r>
              <a:rPr lang="tr-TR" sz="2400" dirty="0"/>
              <a:t> of </a:t>
            </a:r>
            <a:r>
              <a:rPr lang="tr-TR" sz="2400" dirty="0" err="1"/>
              <a:t>the</a:t>
            </a:r>
            <a:r>
              <a:rPr lang="tr-TR" sz="2400" dirty="0"/>
              <a:t> </a:t>
            </a:r>
            <a:r>
              <a:rPr lang="tr-TR" sz="2400" dirty="0" err="1"/>
              <a:t>fossil</a:t>
            </a:r>
            <a:r>
              <a:rPr lang="tr-TR" sz="2400" dirty="0"/>
              <a:t> </a:t>
            </a:r>
            <a:r>
              <a:rPr lang="tr-TR" sz="2400" dirty="0" err="1"/>
              <a:t>based</a:t>
            </a:r>
            <a:r>
              <a:rPr lang="tr-TR" sz="2400" dirty="0"/>
              <a:t> </a:t>
            </a:r>
            <a:r>
              <a:rPr lang="tr-TR" sz="2400" dirty="0" err="1"/>
              <a:t>energy</a:t>
            </a:r>
            <a:r>
              <a:rPr lang="tr-TR" sz="2400" dirty="0"/>
              <a:t> </a:t>
            </a:r>
            <a:r>
              <a:rPr lang="tr-TR" sz="2400" dirty="0" err="1"/>
              <a:t>system</a:t>
            </a:r>
            <a:r>
              <a:rPr lang="tr-TR" sz="2400" dirty="0"/>
              <a:t> </a:t>
            </a:r>
            <a:r>
              <a:rPr lang="tr-TR" sz="2400" dirty="0" err="1"/>
              <a:t>with</a:t>
            </a:r>
            <a:r>
              <a:rPr lang="tr-TR" sz="2400" dirty="0"/>
              <a:t> </a:t>
            </a:r>
            <a:r>
              <a:rPr lang="tr-TR" sz="2400" dirty="0" err="1"/>
              <a:t>suppliers</a:t>
            </a:r>
            <a:r>
              <a:rPr lang="tr-TR" sz="2400" dirty="0"/>
              <a:t>, </a:t>
            </a:r>
            <a:r>
              <a:rPr lang="tr-TR" sz="2400" dirty="0" err="1"/>
              <a:t>value</a:t>
            </a:r>
            <a:r>
              <a:rPr lang="tr-TR" sz="2400" dirty="0"/>
              <a:t> </a:t>
            </a:r>
            <a:r>
              <a:rPr lang="tr-TR" sz="2400" dirty="0" err="1"/>
              <a:t>chains</a:t>
            </a:r>
            <a:r>
              <a:rPr lang="tr-TR" sz="2400" dirty="0"/>
              <a:t> </a:t>
            </a:r>
            <a:r>
              <a:rPr lang="tr-TR" sz="2400" dirty="0" err="1"/>
              <a:t>and</a:t>
            </a:r>
            <a:r>
              <a:rPr lang="tr-TR" sz="2400" dirty="0"/>
              <a:t> </a:t>
            </a:r>
            <a:r>
              <a:rPr lang="tr-TR" sz="2400" dirty="0" err="1"/>
              <a:t>consumers</a:t>
            </a:r>
            <a:r>
              <a:rPr lang="tr-TR" sz="2400" dirty="0"/>
              <a:t> </a:t>
            </a:r>
            <a:r>
              <a:rPr lang="tr-TR" sz="2400" dirty="0" err="1"/>
              <a:t>resisting</a:t>
            </a:r>
            <a:r>
              <a:rPr lang="tr-TR" sz="2400" dirty="0"/>
              <a:t> </a:t>
            </a:r>
            <a:r>
              <a:rPr lang="tr-TR" sz="2400" dirty="0" err="1"/>
              <a:t>low-carbon</a:t>
            </a:r>
            <a:r>
              <a:rPr lang="tr-TR" sz="2400" dirty="0"/>
              <a:t> </a:t>
            </a:r>
            <a:r>
              <a:rPr lang="tr-TR" sz="2400" dirty="0" err="1"/>
              <a:t>transition</a:t>
            </a:r>
            <a:endParaRPr lang="tr-TR" sz="2400" dirty="0"/>
          </a:p>
          <a:p>
            <a:pPr marL="0" indent="0">
              <a:buNone/>
            </a:pPr>
            <a:endParaRPr lang="tr-TR" sz="2400" dirty="0"/>
          </a:p>
          <a:p>
            <a:endParaRPr lang="tr-TR" sz="2400" dirty="0"/>
          </a:p>
        </p:txBody>
      </p:sp>
      <p:pic>
        <p:nvPicPr>
          <p:cNvPr id="5" name="İçerik Yer Tutucusu 4">
            <a:extLst>
              <a:ext uri="{FF2B5EF4-FFF2-40B4-BE49-F238E27FC236}">
                <a16:creationId xmlns:a16="http://schemas.microsoft.com/office/drawing/2014/main" id="{F287EB2E-70CC-4813-80D5-459838701EEC}"/>
              </a:ext>
            </a:extLst>
          </p:cNvPr>
          <p:cNvPicPr>
            <a:picLocks noGrp="1" noChangeAspect="1"/>
          </p:cNvPicPr>
          <p:nvPr>
            <p:ph sz="half" idx="2"/>
          </p:nvPr>
        </p:nvPicPr>
        <p:blipFill>
          <a:blip r:embed="rId3"/>
          <a:stretch>
            <a:fillRect/>
          </a:stretch>
        </p:blipFill>
        <p:spPr>
          <a:xfrm>
            <a:off x="4550386" y="1708241"/>
            <a:ext cx="7153934" cy="4487530"/>
          </a:xfrm>
          <a:prstGeom prst="rect">
            <a:avLst/>
          </a:prstGeom>
        </p:spPr>
      </p:pic>
      <p:pic>
        <p:nvPicPr>
          <p:cNvPr id="6" name="Resim 5">
            <a:extLst>
              <a:ext uri="{FF2B5EF4-FFF2-40B4-BE49-F238E27FC236}">
                <a16:creationId xmlns:a16="http://schemas.microsoft.com/office/drawing/2014/main" id="{AD2D6A0A-E1FB-41EB-8DC6-CE8C562B6087}"/>
              </a:ext>
            </a:extLst>
          </p:cNvPr>
          <p:cNvPicPr>
            <a:picLocks noChangeAspect="1"/>
          </p:cNvPicPr>
          <p:nvPr/>
        </p:nvPicPr>
        <p:blipFill>
          <a:blip r:embed="rId4"/>
          <a:stretch>
            <a:fillRect/>
          </a:stretch>
        </p:blipFill>
        <p:spPr>
          <a:xfrm>
            <a:off x="4586593" y="639763"/>
            <a:ext cx="7153934" cy="5956453"/>
          </a:xfrm>
          <a:prstGeom prst="rect">
            <a:avLst/>
          </a:prstGeom>
        </p:spPr>
      </p:pic>
    </p:spTree>
    <p:extLst>
      <p:ext uri="{BB962C8B-B14F-4D97-AF65-F5344CB8AC3E}">
        <p14:creationId xmlns:p14="http://schemas.microsoft.com/office/powerpoint/2010/main" val="5267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3DFAC20-E378-4A15-839A-C06BF11FCDF2}"/>
              </a:ext>
            </a:extLst>
          </p:cNvPr>
          <p:cNvSpPr>
            <a:spLocks noGrp="1"/>
          </p:cNvSpPr>
          <p:nvPr>
            <p:ph type="title"/>
          </p:nvPr>
        </p:nvSpPr>
        <p:spPr/>
        <p:txBody>
          <a:bodyPr/>
          <a:lstStyle/>
          <a:p>
            <a:r>
              <a:rPr lang="tr-TR" dirty="0" err="1"/>
              <a:t>Geothermal</a:t>
            </a:r>
            <a:r>
              <a:rPr lang="tr-TR" dirty="0"/>
              <a:t> Market</a:t>
            </a:r>
          </a:p>
        </p:txBody>
      </p:sp>
      <p:sp>
        <p:nvSpPr>
          <p:cNvPr id="3" name="İçerik Yer Tutucusu 2">
            <a:extLst>
              <a:ext uri="{FF2B5EF4-FFF2-40B4-BE49-F238E27FC236}">
                <a16:creationId xmlns:a16="http://schemas.microsoft.com/office/drawing/2014/main" id="{9CF6316C-3AE0-4CCF-AC55-6F725A76C24D}"/>
              </a:ext>
            </a:extLst>
          </p:cNvPr>
          <p:cNvSpPr>
            <a:spLocks noGrp="1"/>
          </p:cNvSpPr>
          <p:nvPr>
            <p:ph sz="half" idx="1"/>
          </p:nvPr>
        </p:nvSpPr>
        <p:spPr>
          <a:xfrm>
            <a:off x="487679" y="1371600"/>
            <a:ext cx="3766821" cy="4935538"/>
          </a:xfrm>
        </p:spPr>
        <p:txBody>
          <a:bodyPr/>
          <a:lstStyle/>
          <a:p>
            <a:r>
              <a:rPr lang="tr-TR" sz="2400" dirty="0"/>
              <a:t>A </a:t>
            </a:r>
            <a:r>
              <a:rPr lang="tr-TR" sz="2400" dirty="0" err="1"/>
              <a:t>low</a:t>
            </a:r>
            <a:r>
              <a:rPr lang="tr-TR" sz="2400" dirty="0"/>
              <a:t> </a:t>
            </a:r>
            <a:r>
              <a:rPr lang="tr-TR" sz="2400" dirty="0" err="1"/>
              <a:t>carbon</a:t>
            </a:r>
            <a:r>
              <a:rPr lang="tr-TR" sz="2400" dirty="0"/>
              <a:t> </a:t>
            </a:r>
            <a:r>
              <a:rPr lang="tr-TR" sz="2400" dirty="0" err="1"/>
              <a:t>energy</a:t>
            </a:r>
            <a:r>
              <a:rPr lang="tr-TR" sz="2400" dirty="0"/>
              <a:t> in </a:t>
            </a:r>
            <a:r>
              <a:rPr lang="tr-TR" sz="2400" dirty="0" err="1"/>
              <a:t>principle</a:t>
            </a:r>
            <a:r>
              <a:rPr lang="tr-TR" sz="2400" dirty="0"/>
              <a:t> </a:t>
            </a:r>
            <a:r>
              <a:rPr lang="tr-TR" sz="2400" dirty="0" err="1"/>
              <a:t>depending</a:t>
            </a:r>
            <a:r>
              <a:rPr lang="tr-TR" sz="2400" dirty="0"/>
              <a:t> on </a:t>
            </a:r>
            <a:r>
              <a:rPr lang="tr-TR" sz="2400" dirty="0" err="1"/>
              <a:t>geology</a:t>
            </a:r>
            <a:r>
              <a:rPr lang="tr-TR" sz="2400" dirty="0"/>
              <a:t> </a:t>
            </a:r>
            <a:r>
              <a:rPr lang="tr-TR" sz="2400" dirty="0" err="1"/>
              <a:t>and</a:t>
            </a:r>
            <a:r>
              <a:rPr lang="tr-TR" sz="2400" dirty="0"/>
              <a:t> </a:t>
            </a:r>
            <a:r>
              <a:rPr lang="tr-TR" sz="2400" dirty="0" err="1"/>
              <a:t>technology</a:t>
            </a:r>
            <a:r>
              <a:rPr lang="tr-TR" sz="2400" dirty="0"/>
              <a:t> </a:t>
            </a:r>
          </a:p>
          <a:p>
            <a:r>
              <a:rPr lang="tr-TR" sz="2400" dirty="0" err="1"/>
              <a:t>Technology</a:t>
            </a:r>
            <a:r>
              <a:rPr lang="tr-TR" sz="2400" dirty="0"/>
              <a:t> </a:t>
            </a:r>
            <a:r>
              <a:rPr lang="tr-TR" sz="2400" dirty="0" err="1"/>
              <a:t>developments</a:t>
            </a:r>
            <a:r>
              <a:rPr lang="tr-TR" sz="2400" dirty="0"/>
              <a:t> (</a:t>
            </a:r>
            <a:r>
              <a:rPr lang="tr-TR" sz="2400" dirty="0" err="1"/>
              <a:t>hydraulic</a:t>
            </a:r>
            <a:r>
              <a:rPr lang="tr-TR" sz="2400" dirty="0"/>
              <a:t> </a:t>
            </a:r>
            <a:r>
              <a:rPr lang="tr-TR" sz="2400" dirty="0" err="1"/>
              <a:t>fracturing</a:t>
            </a:r>
            <a:r>
              <a:rPr lang="tr-TR" sz="2400" dirty="0"/>
              <a:t>) </a:t>
            </a:r>
            <a:r>
              <a:rPr lang="tr-TR" sz="2400" dirty="0" err="1"/>
              <a:t>enables</a:t>
            </a:r>
            <a:r>
              <a:rPr lang="tr-TR" sz="2400" dirty="0"/>
              <a:t> </a:t>
            </a:r>
            <a:r>
              <a:rPr lang="tr-TR" sz="2400" dirty="0" err="1"/>
              <a:t>high</a:t>
            </a:r>
            <a:r>
              <a:rPr lang="tr-TR" sz="2400" dirty="0"/>
              <a:t> </a:t>
            </a:r>
            <a:r>
              <a:rPr lang="tr-TR" sz="2400" dirty="0" err="1"/>
              <a:t>temperature</a:t>
            </a:r>
            <a:r>
              <a:rPr lang="tr-TR" sz="2400" dirty="0"/>
              <a:t> </a:t>
            </a:r>
            <a:r>
              <a:rPr lang="tr-TR" sz="2400" dirty="0" err="1"/>
              <a:t>deep</a:t>
            </a:r>
            <a:r>
              <a:rPr lang="tr-TR" sz="2400" dirty="0"/>
              <a:t> </a:t>
            </a:r>
            <a:r>
              <a:rPr lang="tr-TR" sz="2400" dirty="0" err="1"/>
              <a:t>formations</a:t>
            </a:r>
            <a:r>
              <a:rPr lang="tr-TR" sz="2400" dirty="0"/>
              <a:t> </a:t>
            </a:r>
            <a:r>
              <a:rPr lang="tr-TR" sz="2400" dirty="0" err="1"/>
              <a:t>for</a:t>
            </a:r>
            <a:r>
              <a:rPr lang="tr-TR" sz="2400" dirty="0"/>
              <a:t> </a:t>
            </a:r>
            <a:r>
              <a:rPr lang="tr-TR" sz="2400" dirty="0" err="1"/>
              <a:t>power</a:t>
            </a:r>
            <a:r>
              <a:rPr lang="tr-TR" sz="2400" dirty="0"/>
              <a:t> </a:t>
            </a:r>
            <a:r>
              <a:rPr lang="tr-TR" sz="2400" dirty="0" err="1"/>
              <a:t>generation</a:t>
            </a:r>
            <a:endParaRPr lang="tr-TR" sz="2400" dirty="0"/>
          </a:p>
          <a:p>
            <a:r>
              <a:rPr lang="tr-TR" sz="2400" dirty="0" err="1"/>
              <a:t>Climate</a:t>
            </a:r>
            <a:r>
              <a:rPr lang="tr-TR" sz="2400" dirty="0"/>
              <a:t> </a:t>
            </a:r>
            <a:r>
              <a:rPr lang="tr-TR" sz="2400" dirty="0" err="1"/>
              <a:t>ambition</a:t>
            </a:r>
            <a:r>
              <a:rPr lang="tr-TR" sz="2400" dirty="0"/>
              <a:t> </a:t>
            </a:r>
            <a:r>
              <a:rPr lang="tr-TR" sz="2400" dirty="0" err="1"/>
              <a:t>and</a:t>
            </a:r>
            <a:r>
              <a:rPr lang="tr-TR" sz="2400" dirty="0"/>
              <a:t> </a:t>
            </a:r>
            <a:r>
              <a:rPr lang="tr-TR" sz="2400" dirty="0" err="1"/>
              <a:t>cost</a:t>
            </a:r>
            <a:r>
              <a:rPr lang="tr-TR" sz="2400" dirty="0"/>
              <a:t> </a:t>
            </a:r>
            <a:r>
              <a:rPr lang="tr-TR" sz="2400" dirty="0" err="1"/>
              <a:t>reductions</a:t>
            </a:r>
            <a:r>
              <a:rPr lang="tr-TR" sz="2400" dirty="0"/>
              <a:t> </a:t>
            </a:r>
            <a:r>
              <a:rPr lang="tr-TR" sz="2400" dirty="0" err="1"/>
              <a:t>could</a:t>
            </a:r>
            <a:r>
              <a:rPr lang="tr-TR" sz="2400" dirty="0"/>
              <a:t> </a:t>
            </a:r>
            <a:r>
              <a:rPr lang="tr-TR" sz="2400" dirty="0" err="1"/>
              <a:t>favor</a:t>
            </a:r>
            <a:r>
              <a:rPr lang="tr-TR" sz="2400" dirty="0"/>
              <a:t> </a:t>
            </a:r>
            <a:r>
              <a:rPr lang="tr-TR" sz="2400" dirty="0" err="1"/>
              <a:t>enhanced</a:t>
            </a:r>
            <a:r>
              <a:rPr lang="tr-TR" sz="2400" dirty="0"/>
              <a:t> </a:t>
            </a:r>
            <a:r>
              <a:rPr lang="tr-TR" sz="2400" dirty="0" err="1"/>
              <a:t>geothermal</a:t>
            </a:r>
            <a:r>
              <a:rPr lang="tr-TR" sz="2400" dirty="0"/>
              <a:t> </a:t>
            </a:r>
            <a:r>
              <a:rPr lang="tr-TR" sz="2400" dirty="0" err="1"/>
              <a:t>power</a:t>
            </a:r>
            <a:r>
              <a:rPr lang="tr-TR" sz="2400" dirty="0"/>
              <a:t> </a:t>
            </a:r>
            <a:r>
              <a:rPr lang="tr-TR" sz="2400" dirty="0" err="1"/>
              <a:t>penetration</a:t>
            </a:r>
            <a:endParaRPr lang="tr-TR" sz="2400" dirty="0"/>
          </a:p>
        </p:txBody>
      </p:sp>
      <p:pic>
        <p:nvPicPr>
          <p:cNvPr id="5" name="İçerik Yer Tutucusu 4">
            <a:extLst>
              <a:ext uri="{FF2B5EF4-FFF2-40B4-BE49-F238E27FC236}">
                <a16:creationId xmlns:a16="http://schemas.microsoft.com/office/drawing/2014/main" id="{0EC3979D-CD76-4F1A-B209-D4964256B84B}"/>
              </a:ext>
            </a:extLst>
          </p:cNvPr>
          <p:cNvPicPr>
            <a:picLocks noGrp="1" noChangeAspect="1"/>
          </p:cNvPicPr>
          <p:nvPr>
            <p:ph sz="half" idx="2"/>
          </p:nvPr>
        </p:nvPicPr>
        <p:blipFill>
          <a:blip r:embed="rId3"/>
          <a:stretch>
            <a:fillRect/>
          </a:stretch>
        </p:blipFill>
        <p:spPr>
          <a:xfrm>
            <a:off x="4694980" y="1307042"/>
            <a:ext cx="7440107" cy="4210929"/>
          </a:xfrm>
          <a:prstGeom prst="rect">
            <a:avLst/>
          </a:prstGeom>
        </p:spPr>
      </p:pic>
      <p:sp>
        <p:nvSpPr>
          <p:cNvPr id="6" name="Metin kutusu 5">
            <a:extLst>
              <a:ext uri="{FF2B5EF4-FFF2-40B4-BE49-F238E27FC236}">
                <a16:creationId xmlns:a16="http://schemas.microsoft.com/office/drawing/2014/main" id="{A660386F-0321-403C-883F-B622706ABCB6}"/>
              </a:ext>
            </a:extLst>
          </p:cNvPr>
          <p:cNvSpPr txBox="1"/>
          <p:nvPr/>
        </p:nvSpPr>
        <p:spPr>
          <a:xfrm>
            <a:off x="5729584" y="5495498"/>
            <a:ext cx="5370897" cy="430887"/>
          </a:xfrm>
          <a:prstGeom prst="rect">
            <a:avLst/>
          </a:prstGeom>
          <a:noFill/>
        </p:spPr>
        <p:txBody>
          <a:bodyPr wrap="square" rtlCol="0">
            <a:spAutoFit/>
          </a:bodyPr>
          <a:lstStyle/>
          <a:p>
            <a:r>
              <a:rPr lang="en-US" sz="1100" dirty="0"/>
              <a:t>Topology of geothermal options in TIAM-ECN, distinguished by 3 potential levels (low, medium, high) and 4 cost levels (existing, low, medium, high: $, $$, $$$, $$$)</a:t>
            </a:r>
            <a:endParaRPr lang="tr-TR" sz="1100" dirty="0"/>
          </a:p>
        </p:txBody>
      </p:sp>
      <p:pic>
        <p:nvPicPr>
          <p:cNvPr id="7" name="Resim 6">
            <a:extLst>
              <a:ext uri="{FF2B5EF4-FFF2-40B4-BE49-F238E27FC236}">
                <a16:creationId xmlns:a16="http://schemas.microsoft.com/office/drawing/2014/main" id="{DD37F155-84B0-42B7-A9B4-3CC36A7BBB21}"/>
              </a:ext>
            </a:extLst>
          </p:cNvPr>
          <p:cNvPicPr>
            <a:picLocks noChangeAspect="1"/>
          </p:cNvPicPr>
          <p:nvPr/>
        </p:nvPicPr>
        <p:blipFill>
          <a:blip r:embed="rId4"/>
          <a:stretch>
            <a:fillRect/>
          </a:stretch>
        </p:blipFill>
        <p:spPr>
          <a:xfrm>
            <a:off x="4254500" y="1096963"/>
            <a:ext cx="7936646" cy="4846532"/>
          </a:xfrm>
          <a:prstGeom prst="rect">
            <a:avLst/>
          </a:prstGeom>
        </p:spPr>
      </p:pic>
      <p:pic>
        <p:nvPicPr>
          <p:cNvPr id="8" name="Resim 7">
            <a:extLst>
              <a:ext uri="{FF2B5EF4-FFF2-40B4-BE49-F238E27FC236}">
                <a16:creationId xmlns:a16="http://schemas.microsoft.com/office/drawing/2014/main" id="{D32BE6E7-D449-4D60-9724-60202D89B10F}"/>
              </a:ext>
            </a:extLst>
          </p:cNvPr>
          <p:cNvPicPr>
            <a:picLocks noChangeAspect="1"/>
          </p:cNvPicPr>
          <p:nvPr/>
        </p:nvPicPr>
        <p:blipFill>
          <a:blip r:embed="rId5"/>
          <a:stretch>
            <a:fillRect/>
          </a:stretch>
        </p:blipFill>
        <p:spPr>
          <a:xfrm>
            <a:off x="4251766" y="1298631"/>
            <a:ext cx="7927355" cy="4659112"/>
          </a:xfrm>
          <a:prstGeom prst="rect">
            <a:avLst/>
          </a:prstGeom>
        </p:spPr>
      </p:pic>
      <p:sp>
        <p:nvSpPr>
          <p:cNvPr id="9" name="Metin kutusu 8">
            <a:extLst>
              <a:ext uri="{FF2B5EF4-FFF2-40B4-BE49-F238E27FC236}">
                <a16:creationId xmlns:a16="http://schemas.microsoft.com/office/drawing/2014/main" id="{E6F406E7-BD4F-45BE-8083-C4C9FE6B22F6}"/>
              </a:ext>
            </a:extLst>
          </p:cNvPr>
          <p:cNvSpPr txBox="1"/>
          <p:nvPr/>
        </p:nvSpPr>
        <p:spPr>
          <a:xfrm>
            <a:off x="5172249" y="5926385"/>
            <a:ext cx="6485565" cy="430887"/>
          </a:xfrm>
          <a:prstGeom prst="rect">
            <a:avLst/>
          </a:prstGeom>
          <a:noFill/>
        </p:spPr>
        <p:txBody>
          <a:bodyPr wrap="square" rtlCol="0">
            <a:spAutoFit/>
          </a:bodyPr>
          <a:lstStyle/>
          <a:p>
            <a:r>
              <a:rPr lang="en-US" sz="1100" dirty="0"/>
              <a:t>Projections with TIAM-ECN for global geothermal electricity generation. Statistical data for 2010 are taken from </a:t>
            </a:r>
            <a:r>
              <a:rPr lang="en-US" sz="1100" dirty="0">
                <a:hlinkClick r:id="rId6"/>
              </a:rPr>
              <a:t>IEA (2011)</a:t>
            </a:r>
            <a:r>
              <a:rPr lang="en-US" sz="1100" dirty="0"/>
              <a:t>, for 2020 they are derived from </a:t>
            </a:r>
            <a:r>
              <a:rPr lang="en-US" sz="1100" dirty="0">
                <a:hlinkClick r:id="rId7"/>
              </a:rPr>
              <a:t>IEA (2019)</a:t>
            </a:r>
            <a:r>
              <a:rPr lang="en-US" sz="1100" dirty="0"/>
              <a:t>.</a:t>
            </a:r>
            <a:endParaRPr lang="tr-TR" sz="1100" dirty="0"/>
          </a:p>
        </p:txBody>
      </p:sp>
    </p:spTree>
    <p:extLst>
      <p:ext uri="{BB962C8B-B14F-4D97-AF65-F5344CB8AC3E}">
        <p14:creationId xmlns:p14="http://schemas.microsoft.com/office/powerpoint/2010/main" val="60112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B91904D-4227-4309-A730-296394D99129}"/>
              </a:ext>
            </a:extLst>
          </p:cNvPr>
          <p:cNvSpPr>
            <a:spLocks noGrp="1"/>
          </p:cNvSpPr>
          <p:nvPr>
            <p:ph type="title"/>
          </p:nvPr>
        </p:nvSpPr>
        <p:spPr/>
        <p:txBody>
          <a:bodyPr/>
          <a:lstStyle/>
          <a:p>
            <a:r>
              <a:rPr lang="tr-TR" dirty="0"/>
              <a:t>Energy </a:t>
            </a:r>
            <a:r>
              <a:rPr lang="tr-TR" dirty="0" err="1"/>
              <a:t>Resources</a:t>
            </a:r>
            <a:endParaRPr lang="tr-TR" dirty="0"/>
          </a:p>
        </p:txBody>
      </p:sp>
      <p:sp>
        <p:nvSpPr>
          <p:cNvPr id="3" name="İçerik Yer Tutucusu 2">
            <a:extLst>
              <a:ext uri="{FF2B5EF4-FFF2-40B4-BE49-F238E27FC236}">
                <a16:creationId xmlns:a16="http://schemas.microsoft.com/office/drawing/2014/main" id="{CF2C3F07-1644-49D6-B666-9B2CB93D0DFC}"/>
              </a:ext>
            </a:extLst>
          </p:cNvPr>
          <p:cNvSpPr>
            <a:spLocks noGrp="1"/>
          </p:cNvSpPr>
          <p:nvPr>
            <p:ph sz="half" idx="1"/>
          </p:nvPr>
        </p:nvSpPr>
        <p:spPr>
          <a:xfrm>
            <a:off x="487679" y="1371600"/>
            <a:ext cx="4676603" cy="4935538"/>
          </a:xfrm>
        </p:spPr>
        <p:txBody>
          <a:bodyPr/>
          <a:lstStyle/>
          <a:p>
            <a:r>
              <a:rPr lang="tr-TR" sz="2400" dirty="0" err="1"/>
              <a:t>State</a:t>
            </a:r>
            <a:r>
              <a:rPr lang="tr-TR" sz="2400" dirty="0"/>
              <a:t> </a:t>
            </a:r>
            <a:r>
              <a:rPr lang="tr-TR" sz="2400" dirty="0" err="1"/>
              <a:t>economies</a:t>
            </a:r>
            <a:r>
              <a:rPr lang="tr-TR" sz="2400" dirty="0"/>
              <a:t> </a:t>
            </a:r>
            <a:r>
              <a:rPr lang="tr-TR" sz="2400" dirty="0" err="1"/>
              <a:t>defined</a:t>
            </a:r>
            <a:r>
              <a:rPr lang="tr-TR" sz="2400" dirty="0"/>
              <a:t> </a:t>
            </a:r>
            <a:r>
              <a:rPr lang="tr-TR" sz="2400" dirty="0" err="1"/>
              <a:t>all</a:t>
            </a:r>
            <a:r>
              <a:rPr lang="tr-TR" sz="2400" dirty="0"/>
              <a:t> </a:t>
            </a:r>
            <a:r>
              <a:rPr lang="tr-TR" sz="2400" dirty="0" err="1"/>
              <a:t>resources</a:t>
            </a:r>
            <a:r>
              <a:rPr lang="tr-TR" sz="2400" dirty="0"/>
              <a:t> as </a:t>
            </a:r>
            <a:r>
              <a:rPr lang="tr-TR" sz="2400" dirty="0" err="1"/>
              <a:t>reserves</a:t>
            </a:r>
            <a:r>
              <a:rPr lang="tr-TR" sz="2400" dirty="0"/>
              <a:t> in </a:t>
            </a:r>
            <a:r>
              <a:rPr lang="tr-TR" sz="2400" dirty="0" err="1"/>
              <a:t>the</a:t>
            </a:r>
            <a:r>
              <a:rPr lang="tr-TR" sz="2400" dirty="0"/>
              <a:t> </a:t>
            </a:r>
            <a:r>
              <a:rPr lang="tr-TR" sz="2400" dirty="0" err="1"/>
              <a:t>past</a:t>
            </a:r>
            <a:endParaRPr lang="tr-TR" sz="2400" dirty="0"/>
          </a:p>
          <a:p>
            <a:r>
              <a:rPr lang="tr-TR" sz="2400" dirty="0"/>
              <a:t>Market </a:t>
            </a:r>
            <a:r>
              <a:rPr lang="tr-TR" sz="2400" dirty="0" err="1"/>
              <a:t>economies</a:t>
            </a:r>
            <a:r>
              <a:rPr lang="tr-TR" sz="2400" dirty="0"/>
              <a:t> define </a:t>
            </a:r>
            <a:r>
              <a:rPr lang="tr-TR" sz="2400" dirty="0" err="1"/>
              <a:t>reserves</a:t>
            </a:r>
            <a:r>
              <a:rPr lang="tr-TR" sz="2400" dirty="0"/>
              <a:t> as </a:t>
            </a:r>
            <a:r>
              <a:rPr lang="tr-TR" sz="2400" dirty="0" err="1"/>
              <a:t>resources</a:t>
            </a:r>
            <a:r>
              <a:rPr lang="tr-TR" sz="2400" dirty="0"/>
              <a:t> </a:t>
            </a:r>
            <a:r>
              <a:rPr lang="tr-TR" sz="2400" dirty="0" err="1"/>
              <a:t>which</a:t>
            </a:r>
            <a:r>
              <a:rPr lang="tr-TR" sz="2400" dirty="0"/>
              <a:t> can be </a:t>
            </a:r>
            <a:r>
              <a:rPr lang="tr-TR" sz="2400" dirty="0" err="1"/>
              <a:t>economically</a:t>
            </a:r>
            <a:r>
              <a:rPr lang="tr-TR" sz="2400" dirty="0"/>
              <a:t> </a:t>
            </a:r>
            <a:r>
              <a:rPr lang="tr-TR" sz="2400" dirty="0" err="1"/>
              <a:t>extractable</a:t>
            </a:r>
            <a:r>
              <a:rPr lang="tr-TR" sz="2400" dirty="0"/>
              <a:t> </a:t>
            </a:r>
            <a:r>
              <a:rPr lang="tr-TR" sz="2400" dirty="0" err="1"/>
              <a:t>under</a:t>
            </a:r>
            <a:r>
              <a:rPr lang="tr-TR" sz="2400" dirty="0"/>
              <a:t> </a:t>
            </a:r>
            <a:r>
              <a:rPr lang="tr-TR" sz="2400" dirty="0" err="1"/>
              <a:t>current</a:t>
            </a:r>
            <a:r>
              <a:rPr lang="tr-TR" sz="2400" dirty="0"/>
              <a:t> market </a:t>
            </a:r>
            <a:r>
              <a:rPr lang="tr-TR" sz="2400" dirty="0" err="1"/>
              <a:t>conditions</a:t>
            </a:r>
            <a:r>
              <a:rPr lang="tr-TR" sz="2400" dirty="0"/>
              <a:t> </a:t>
            </a:r>
          </a:p>
          <a:p>
            <a:r>
              <a:rPr lang="tr-TR" sz="2400" dirty="0"/>
              <a:t>Energy </a:t>
            </a:r>
            <a:r>
              <a:rPr lang="tr-TR" sz="2400" dirty="0" err="1"/>
              <a:t>transition</a:t>
            </a:r>
            <a:r>
              <a:rPr lang="tr-TR" sz="2400" dirty="0"/>
              <a:t> </a:t>
            </a:r>
            <a:r>
              <a:rPr lang="tr-TR" sz="2400" dirty="0" err="1"/>
              <a:t>may</a:t>
            </a:r>
            <a:r>
              <a:rPr lang="tr-TR" sz="2400" dirty="0"/>
              <a:t> </a:t>
            </a:r>
            <a:r>
              <a:rPr lang="tr-TR" sz="2400" dirty="0" err="1"/>
              <a:t>have</a:t>
            </a:r>
            <a:r>
              <a:rPr lang="tr-TR" sz="2400" dirty="0"/>
              <a:t> </a:t>
            </a:r>
            <a:r>
              <a:rPr lang="tr-TR" sz="2400" dirty="0" err="1"/>
              <a:t>strong</a:t>
            </a:r>
            <a:r>
              <a:rPr lang="tr-TR" sz="2400" dirty="0"/>
              <a:t> </a:t>
            </a:r>
            <a:r>
              <a:rPr lang="tr-TR" sz="2400" dirty="0" err="1"/>
              <a:t>effect</a:t>
            </a:r>
            <a:r>
              <a:rPr lang="tr-TR" sz="2400" dirty="0"/>
              <a:t> on </a:t>
            </a:r>
            <a:r>
              <a:rPr lang="tr-TR" sz="2400" dirty="0" err="1"/>
              <a:t>economics</a:t>
            </a:r>
            <a:r>
              <a:rPr lang="tr-TR" sz="2400" dirty="0"/>
              <a:t> </a:t>
            </a:r>
            <a:r>
              <a:rPr lang="tr-TR" sz="2400" dirty="0" err="1"/>
              <a:t>and</a:t>
            </a:r>
            <a:r>
              <a:rPr lang="tr-TR" sz="2400" dirty="0"/>
              <a:t> market </a:t>
            </a:r>
            <a:r>
              <a:rPr lang="tr-TR" sz="2400" dirty="0" err="1"/>
              <a:t>conditions</a:t>
            </a:r>
            <a:endParaRPr lang="tr-TR" sz="2400" dirty="0"/>
          </a:p>
          <a:p>
            <a:r>
              <a:rPr lang="tr-TR" sz="2400" dirty="0"/>
              <a:t>Critical </a:t>
            </a:r>
            <a:r>
              <a:rPr lang="tr-TR" sz="2400" dirty="0" err="1"/>
              <a:t>materials</a:t>
            </a:r>
            <a:r>
              <a:rPr lang="tr-TR" sz="2400" dirty="0"/>
              <a:t> </a:t>
            </a:r>
            <a:r>
              <a:rPr lang="tr-TR" sz="2400" dirty="0" err="1"/>
              <a:t>for</a:t>
            </a:r>
            <a:r>
              <a:rPr lang="tr-TR" sz="2400" dirty="0"/>
              <a:t> </a:t>
            </a:r>
            <a:r>
              <a:rPr lang="tr-TR" sz="2400" dirty="0" err="1"/>
              <a:t>strategic</a:t>
            </a:r>
            <a:r>
              <a:rPr lang="tr-TR" sz="2400" dirty="0"/>
              <a:t> </a:t>
            </a:r>
            <a:r>
              <a:rPr lang="tr-TR" sz="2400" dirty="0" err="1"/>
              <a:t>sectors</a:t>
            </a:r>
            <a:r>
              <a:rPr lang="tr-TR" sz="2400" dirty="0"/>
              <a:t> </a:t>
            </a:r>
            <a:r>
              <a:rPr lang="tr-TR" sz="2400" dirty="0" err="1"/>
              <a:t>and</a:t>
            </a:r>
            <a:r>
              <a:rPr lang="tr-TR" sz="2400" dirty="0"/>
              <a:t> </a:t>
            </a:r>
            <a:r>
              <a:rPr lang="tr-TR" sz="2400" dirty="0" err="1"/>
              <a:t>technologies</a:t>
            </a:r>
            <a:r>
              <a:rPr lang="tr-TR" sz="2400" dirty="0"/>
              <a:t> </a:t>
            </a:r>
            <a:r>
              <a:rPr lang="tr-TR" sz="2400" dirty="0" err="1"/>
              <a:t>may</a:t>
            </a:r>
            <a:r>
              <a:rPr lang="tr-TR" sz="2400" dirty="0"/>
              <a:t> </a:t>
            </a:r>
            <a:r>
              <a:rPr lang="tr-TR" sz="2400" dirty="0" err="1"/>
              <a:t>effect</a:t>
            </a:r>
            <a:r>
              <a:rPr lang="tr-TR" sz="2400" dirty="0"/>
              <a:t> </a:t>
            </a:r>
            <a:r>
              <a:rPr lang="tr-TR" sz="2400" dirty="0" err="1"/>
              <a:t>energy</a:t>
            </a:r>
            <a:r>
              <a:rPr lang="tr-TR" sz="2400" dirty="0"/>
              <a:t> </a:t>
            </a:r>
            <a:r>
              <a:rPr lang="tr-TR" sz="2400" dirty="0" err="1"/>
              <a:t>security</a:t>
            </a:r>
            <a:endParaRPr lang="tr-TR" sz="2400" dirty="0"/>
          </a:p>
          <a:p>
            <a:endParaRPr lang="tr-TR" sz="2400" dirty="0"/>
          </a:p>
        </p:txBody>
      </p:sp>
      <p:pic>
        <p:nvPicPr>
          <p:cNvPr id="9" name="İçerik Yer Tutucusu 8">
            <a:extLst>
              <a:ext uri="{FF2B5EF4-FFF2-40B4-BE49-F238E27FC236}">
                <a16:creationId xmlns:a16="http://schemas.microsoft.com/office/drawing/2014/main" id="{F47E2581-64E3-4E29-9D46-DC55C108073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44737" y="1632060"/>
            <a:ext cx="6839231" cy="3854340"/>
          </a:xfrm>
        </p:spPr>
      </p:pic>
      <p:pic>
        <p:nvPicPr>
          <p:cNvPr id="16" name="Resim 15">
            <a:extLst>
              <a:ext uri="{FF2B5EF4-FFF2-40B4-BE49-F238E27FC236}">
                <a16:creationId xmlns:a16="http://schemas.microsoft.com/office/drawing/2014/main" id="{41920167-9153-4942-95D6-19FC78CC6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797" y="1632060"/>
            <a:ext cx="6893090" cy="4000454"/>
          </a:xfrm>
          <a:prstGeom prst="rect">
            <a:avLst/>
          </a:prstGeom>
        </p:spPr>
      </p:pic>
      <p:pic>
        <p:nvPicPr>
          <p:cNvPr id="18" name="Resim 17">
            <a:extLst>
              <a:ext uri="{FF2B5EF4-FFF2-40B4-BE49-F238E27FC236}">
                <a16:creationId xmlns:a16="http://schemas.microsoft.com/office/drawing/2014/main" id="{91878C25-8AF4-4C32-BF75-DFFFC6873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737" y="1632060"/>
            <a:ext cx="7051068" cy="4180236"/>
          </a:xfrm>
          <a:prstGeom prst="rect">
            <a:avLst/>
          </a:prstGeom>
        </p:spPr>
      </p:pic>
    </p:spTree>
    <p:extLst>
      <p:ext uri="{BB962C8B-B14F-4D97-AF65-F5344CB8AC3E}">
        <p14:creationId xmlns:p14="http://schemas.microsoft.com/office/powerpoint/2010/main" val="19325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6627259-9E1C-443A-A261-469CECA24888}"/>
              </a:ext>
            </a:extLst>
          </p:cNvPr>
          <p:cNvSpPr>
            <a:spLocks noGrp="1"/>
          </p:cNvSpPr>
          <p:nvPr>
            <p:ph type="title"/>
          </p:nvPr>
        </p:nvSpPr>
        <p:spPr/>
        <p:txBody>
          <a:bodyPr/>
          <a:lstStyle/>
          <a:p>
            <a:r>
              <a:rPr lang="tr-TR" dirty="0" err="1"/>
              <a:t>Primary</a:t>
            </a:r>
            <a:r>
              <a:rPr lang="tr-TR" dirty="0"/>
              <a:t> Energy </a:t>
            </a:r>
            <a:r>
              <a:rPr lang="tr-TR" dirty="0" err="1"/>
              <a:t>Demand</a:t>
            </a:r>
            <a:endParaRPr lang="tr-TR" dirty="0"/>
          </a:p>
        </p:txBody>
      </p:sp>
      <p:sp>
        <p:nvSpPr>
          <p:cNvPr id="3" name="İçerik Yer Tutucusu 2">
            <a:extLst>
              <a:ext uri="{FF2B5EF4-FFF2-40B4-BE49-F238E27FC236}">
                <a16:creationId xmlns:a16="http://schemas.microsoft.com/office/drawing/2014/main" id="{49DD316A-802F-4A9C-88C3-B42100D2E627}"/>
              </a:ext>
            </a:extLst>
          </p:cNvPr>
          <p:cNvSpPr>
            <a:spLocks noGrp="1"/>
          </p:cNvSpPr>
          <p:nvPr>
            <p:ph sz="half" idx="1"/>
          </p:nvPr>
        </p:nvSpPr>
        <p:spPr>
          <a:xfrm>
            <a:off x="487679" y="1371600"/>
            <a:ext cx="5024121" cy="4935538"/>
          </a:xfrm>
        </p:spPr>
        <p:txBody>
          <a:bodyPr/>
          <a:lstStyle/>
          <a:p>
            <a:r>
              <a:rPr lang="tr-TR" sz="2400" dirty="0" err="1"/>
              <a:t>Historical</a:t>
            </a:r>
            <a:r>
              <a:rPr lang="tr-TR" sz="2400" dirty="0"/>
              <a:t> </a:t>
            </a:r>
            <a:r>
              <a:rPr lang="tr-TR" sz="2400" dirty="0" err="1"/>
              <a:t>trends</a:t>
            </a:r>
            <a:r>
              <a:rPr lang="tr-TR" sz="2400" dirty="0"/>
              <a:t> </a:t>
            </a:r>
            <a:r>
              <a:rPr lang="tr-TR" sz="2400" dirty="0" err="1"/>
              <a:t>show</a:t>
            </a:r>
            <a:r>
              <a:rPr lang="tr-TR" sz="2400" dirty="0"/>
              <a:t> </a:t>
            </a:r>
            <a:r>
              <a:rPr lang="tr-TR" sz="2400" dirty="0" err="1"/>
              <a:t>huge</a:t>
            </a:r>
            <a:r>
              <a:rPr lang="tr-TR" sz="2400" dirty="0"/>
              <a:t> </a:t>
            </a:r>
            <a:r>
              <a:rPr lang="tr-TR" sz="2400" dirty="0" err="1"/>
              <a:t>dependence</a:t>
            </a:r>
            <a:r>
              <a:rPr lang="tr-TR" sz="2400" dirty="0"/>
              <a:t> on </a:t>
            </a:r>
            <a:r>
              <a:rPr lang="tr-TR" sz="2400" dirty="0" err="1"/>
              <a:t>fossil</a:t>
            </a:r>
            <a:r>
              <a:rPr lang="tr-TR" sz="2400" dirty="0"/>
              <a:t> </a:t>
            </a:r>
            <a:r>
              <a:rPr lang="tr-TR" sz="2400" dirty="0" err="1"/>
              <a:t>fuels</a:t>
            </a:r>
            <a:endParaRPr lang="tr-TR" sz="2400" dirty="0"/>
          </a:p>
          <a:p>
            <a:r>
              <a:rPr lang="tr-TR" sz="2400" dirty="0" err="1"/>
              <a:t>Rapid</a:t>
            </a:r>
            <a:r>
              <a:rPr lang="tr-TR" sz="2400" dirty="0"/>
              <a:t> </a:t>
            </a:r>
            <a:r>
              <a:rPr lang="tr-TR" sz="2400" dirty="0" err="1"/>
              <a:t>penetration</a:t>
            </a:r>
            <a:r>
              <a:rPr lang="tr-TR" sz="2400" dirty="0"/>
              <a:t> of </a:t>
            </a:r>
            <a:r>
              <a:rPr lang="tr-TR" sz="2400" dirty="0" err="1"/>
              <a:t>wind</a:t>
            </a:r>
            <a:r>
              <a:rPr lang="tr-TR" sz="2400" dirty="0"/>
              <a:t> </a:t>
            </a:r>
            <a:r>
              <a:rPr lang="tr-TR" sz="2400" dirty="0" err="1"/>
              <a:t>and</a:t>
            </a:r>
            <a:r>
              <a:rPr lang="tr-TR" sz="2400" dirty="0"/>
              <a:t> solar </a:t>
            </a:r>
            <a:r>
              <a:rPr lang="tr-TR" sz="2400" dirty="0" err="1"/>
              <a:t>power</a:t>
            </a:r>
            <a:r>
              <a:rPr lang="tr-TR" sz="2400" dirty="0"/>
              <a:t> since 2004</a:t>
            </a:r>
          </a:p>
          <a:p>
            <a:r>
              <a:rPr lang="tr-TR" sz="2400" dirty="0" err="1"/>
              <a:t>Achievement</a:t>
            </a:r>
            <a:r>
              <a:rPr lang="tr-TR" sz="2400" dirty="0"/>
              <a:t> of </a:t>
            </a:r>
            <a:r>
              <a:rPr lang="tr-TR" sz="2400" dirty="0" err="1"/>
              <a:t>climate</a:t>
            </a:r>
            <a:r>
              <a:rPr lang="tr-TR" sz="2400" dirty="0"/>
              <a:t> </a:t>
            </a:r>
            <a:r>
              <a:rPr lang="tr-TR" sz="2400" dirty="0" err="1"/>
              <a:t>target</a:t>
            </a:r>
            <a:r>
              <a:rPr lang="tr-TR" sz="2400" dirty="0"/>
              <a:t> </a:t>
            </a:r>
            <a:r>
              <a:rPr lang="tr-TR" sz="2400" dirty="0" err="1"/>
              <a:t>requires</a:t>
            </a:r>
            <a:r>
              <a:rPr lang="tr-TR" sz="2400" dirty="0"/>
              <a:t> </a:t>
            </a:r>
            <a:r>
              <a:rPr lang="tr-TR" sz="2400" dirty="0" err="1"/>
              <a:t>rapid</a:t>
            </a:r>
            <a:r>
              <a:rPr lang="tr-TR" sz="2400" dirty="0"/>
              <a:t> </a:t>
            </a:r>
            <a:r>
              <a:rPr lang="tr-TR" sz="2400" dirty="0" err="1"/>
              <a:t>reduction</a:t>
            </a:r>
            <a:r>
              <a:rPr lang="tr-TR" sz="2400" dirty="0"/>
              <a:t> of </a:t>
            </a:r>
            <a:r>
              <a:rPr lang="tr-TR" sz="2400" dirty="0" err="1"/>
              <a:t>fossil</a:t>
            </a:r>
            <a:r>
              <a:rPr lang="tr-TR" sz="2400" dirty="0"/>
              <a:t> </a:t>
            </a:r>
            <a:r>
              <a:rPr lang="tr-TR" sz="2400" dirty="0" err="1"/>
              <a:t>fuels</a:t>
            </a:r>
            <a:r>
              <a:rPr lang="tr-TR" sz="2400" dirty="0"/>
              <a:t> </a:t>
            </a:r>
            <a:r>
              <a:rPr lang="tr-TR" sz="2400" dirty="0" err="1"/>
              <a:t>reversing</a:t>
            </a:r>
            <a:r>
              <a:rPr lang="tr-TR" sz="2400" dirty="0"/>
              <a:t> </a:t>
            </a:r>
            <a:r>
              <a:rPr lang="tr-TR" sz="2400" dirty="0" err="1"/>
              <a:t>the</a:t>
            </a:r>
            <a:r>
              <a:rPr lang="tr-TR" sz="2400" dirty="0"/>
              <a:t> </a:t>
            </a:r>
            <a:r>
              <a:rPr lang="tr-TR" sz="2400" dirty="0" err="1"/>
              <a:t>historical</a:t>
            </a:r>
            <a:r>
              <a:rPr lang="tr-TR" sz="2400" dirty="0"/>
              <a:t> </a:t>
            </a:r>
            <a:r>
              <a:rPr lang="tr-TR" sz="2400" dirty="0" err="1"/>
              <a:t>trends</a:t>
            </a:r>
            <a:endParaRPr lang="tr-TR" sz="2400" dirty="0"/>
          </a:p>
          <a:p>
            <a:r>
              <a:rPr lang="tr-TR" sz="2400" dirty="0" err="1"/>
              <a:t>Countries</a:t>
            </a:r>
            <a:r>
              <a:rPr lang="tr-TR" sz="2400" dirty="0"/>
              <a:t> </a:t>
            </a:r>
            <a:r>
              <a:rPr lang="tr-TR" sz="2400" dirty="0" err="1"/>
              <a:t>with</a:t>
            </a:r>
            <a:r>
              <a:rPr lang="tr-TR" sz="2400" dirty="0"/>
              <a:t> </a:t>
            </a:r>
            <a:r>
              <a:rPr lang="tr-TR" sz="2400" dirty="0" err="1"/>
              <a:t>fossil</a:t>
            </a:r>
            <a:r>
              <a:rPr lang="tr-TR" sz="2400" dirty="0"/>
              <a:t> </a:t>
            </a:r>
            <a:r>
              <a:rPr lang="tr-TR" sz="2400" dirty="0" err="1"/>
              <a:t>fuel</a:t>
            </a:r>
            <a:r>
              <a:rPr lang="tr-TR" sz="2400" dirty="0"/>
              <a:t> </a:t>
            </a:r>
            <a:r>
              <a:rPr lang="tr-TR" sz="2400" dirty="0" err="1"/>
              <a:t>reserves</a:t>
            </a:r>
            <a:r>
              <a:rPr lang="tr-TR" sz="2400" dirty="0"/>
              <a:t> </a:t>
            </a:r>
            <a:r>
              <a:rPr lang="tr-TR" sz="2400" dirty="0" err="1"/>
              <a:t>and</a:t>
            </a:r>
            <a:r>
              <a:rPr lang="tr-TR" sz="2400" dirty="0"/>
              <a:t> </a:t>
            </a:r>
            <a:r>
              <a:rPr lang="tr-TR" sz="2400" dirty="0" err="1"/>
              <a:t>assests</a:t>
            </a:r>
            <a:r>
              <a:rPr lang="tr-TR" sz="2400" dirty="0"/>
              <a:t> </a:t>
            </a:r>
            <a:r>
              <a:rPr lang="tr-TR" sz="2400" dirty="0" err="1"/>
              <a:t>might</a:t>
            </a:r>
            <a:r>
              <a:rPr lang="tr-TR" sz="2400" dirty="0"/>
              <a:t> </a:t>
            </a:r>
            <a:r>
              <a:rPr lang="tr-TR" sz="2400" dirty="0" err="1"/>
              <a:t>provide</a:t>
            </a:r>
            <a:r>
              <a:rPr lang="tr-TR" sz="2400" dirty="0"/>
              <a:t> </a:t>
            </a:r>
            <a:r>
              <a:rPr lang="tr-TR" sz="2400" dirty="0" err="1"/>
              <a:t>barriers</a:t>
            </a:r>
            <a:r>
              <a:rPr lang="tr-TR" sz="2400" dirty="0"/>
              <a:t> </a:t>
            </a:r>
            <a:r>
              <a:rPr lang="tr-TR" sz="2400" dirty="0" err="1"/>
              <a:t>for</a:t>
            </a:r>
            <a:r>
              <a:rPr lang="tr-TR" sz="2400" dirty="0"/>
              <a:t> </a:t>
            </a:r>
            <a:r>
              <a:rPr lang="tr-TR" sz="2400" dirty="0" err="1"/>
              <a:t>renewable</a:t>
            </a:r>
            <a:r>
              <a:rPr lang="tr-TR" sz="2400" dirty="0"/>
              <a:t> </a:t>
            </a:r>
            <a:r>
              <a:rPr lang="tr-TR" sz="2400" dirty="0" err="1"/>
              <a:t>energy</a:t>
            </a:r>
            <a:r>
              <a:rPr lang="tr-TR" sz="2400" dirty="0"/>
              <a:t> </a:t>
            </a:r>
            <a:r>
              <a:rPr lang="tr-TR" sz="2400" dirty="0" err="1"/>
              <a:t>penetration</a:t>
            </a:r>
            <a:endParaRPr lang="tr-TR" sz="2400" dirty="0"/>
          </a:p>
          <a:p>
            <a:r>
              <a:rPr lang="tr-TR" sz="2400" dirty="0" err="1"/>
              <a:t>Policies</a:t>
            </a:r>
            <a:r>
              <a:rPr lang="tr-TR" sz="2400" dirty="0"/>
              <a:t> </a:t>
            </a:r>
            <a:r>
              <a:rPr lang="tr-TR" sz="2400" dirty="0" err="1"/>
              <a:t>for</a:t>
            </a:r>
            <a:r>
              <a:rPr lang="tr-TR" sz="2400" dirty="0"/>
              <a:t> </a:t>
            </a:r>
            <a:r>
              <a:rPr lang="tr-TR" sz="2400" dirty="0" err="1"/>
              <a:t>decarbonization</a:t>
            </a:r>
            <a:r>
              <a:rPr lang="tr-TR" sz="2400" dirty="0"/>
              <a:t> of final </a:t>
            </a:r>
            <a:r>
              <a:rPr lang="tr-TR" sz="2400" dirty="0" err="1"/>
              <a:t>energy</a:t>
            </a:r>
            <a:r>
              <a:rPr lang="tr-TR" sz="2400" dirty="0"/>
              <a:t> </a:t>
            </a:r>
            <a:r>
              <a:rPr lang="tr-TR" sz="2400" dirty="0" err="1"/>
              <a:t>demand</a:t>
            </a:r>
            <a:r>
              <a:rPr lang="tr-TR" sz="2400" dirty="0"/>
              <a:t> </a:t>
            </a:r>
            <a:r>
              <a:rPr lang="tr-TR" sz="2400" dirty="0" err="1"/>
              <a:t>could</a:t>
            </a:r>
            <a:r>
              <a:rPr lang="tr-TR" sz="2400" dirty="0"/>
              <a:t> pay </a:t>
            </a:r>
            <a:r>
              <a:rPr lang="tr-TR" sz="2400" dirty="0" err="1"/>
              <a:t>off</a:t>
            </a:r>
            <a:r>
              <a:rPr lang="tr-TR" sz="2400" dirty="0"/>
              <a:t> </a:t>
            </a:r>
            <a:r>
              <a:rPr lang="tr-TR" sz="2400" dirty="0" err="1"/>
              <a:t>better</a:t>
            </a:r>
            <a:endParaRPr lang="tr-TR" sz="2400" dirty="0"/>
          </a:p>
          <a:p>
            <a:endParaRPr lang="tr-TR" sz="2400" dirty="0"/>
          </a:p>
        </p:txBody>
      </p:sp>
      <p:pic>
        <p:nvPicPr>
          <p:cNvPr id="5" name="İçerik Yer Tutucusu 4">
            <a:extLst>
              <a:ext uri="{FF2B5EF4-FFF2-40B4-BE49-F238E27FC236}">
                <a16:creationId xmlns:a16="http://schemas.microsoft.com/office/drawing/2014/main" id="{4FA4DE93-5216-4633-A58A-5971094BDEDF}"/>
              </a:ext>
            </a:extLst>
          </p:cNvPr>
          <p:cNvPicPr>
            <a:picLocks noGrp="1" noChangeAspect="1"/>
          </p:cNvPicPr>
          <p:nvPr>
            <p:ph sz="half" idx="2"/>
          </p:nvPr>
        </p:nvPicPr>
        <p:blipFill>
          <a:blip r:embed="rId3"/>
          <a:stretch>
            <a:fillRect/>
          </a:stretch>
        </p:blipFill>
        <p:spPr>
          <a:xfrm>
            <a:off x="5511800" y="1516175"/>
            <a:ext cx="6498839" cy="3825649"/>
          </a:xfrm>
          <a:prstGeom prst="rect">
            <a:avLst/>
          </a:prstGeom>
        </p:spPr>
      </p:pic>
      <p:sp>
        <p:nvSpPr>
          <p:cNvPr id="6" name="Metin kutusu 5">
            <a:extLst>
              <a:ext uri="{FF2B5EF4-FFF2-40B4-BE49-F238E27FC236}">
                <a16:creationId xmlns:a16="http://schemas.microsoft.com/office/drawing/2014/main" id="{5AE3123D-8C09-4BB4-840B-33CE91B6803E}"/>
              </a:ext>
            </a:extLst>
          </p:cNvPr>
          <p:cNvSpPr txBox="1"/>
          <p:nvPr/>
        </p:nvSpPr>
        <p:spPr>
          <a:xfrm>
            <a:off x="6096000" y="5336609"/>
            <a:ext cx="5974077" cy="1338828"/>
          </a:xfrm>
          <a:prstGeom prst="rect">
            <a:avLst/>
          </a:prstGeom>
          <a:noFill/>
        </p:spPr>
        <p:txBody>
          <a:bodyPr wrap="square" rtlCol="0">
            <a:spAutoFit/>
          </a:bodyPr>
          <a:lstStyle/>
          <a:p>
            <a:pPr algn="l"/>
            <a:r>
              <a:rPr lang="en-US" sz="900" dirty="0"/>
              <a:t>The filled symbols are approximations of the reduction in fossil fuel consumption required if halving the gross anthropogenic CO2 emissions every decade in line with ‘the Carbon Law’ proposed by </a:t>
            </a:r>
            <a:r>
              <a:rPr lang="en-US" sz="900" dirty="0" err="1"/>
              <a:t>Rockström</a:t>
            </a:r>
            <a:r>
              <a:rPr lang="en-US" sz="900" dirty="0"/>
              <a:t> et al. (2017). The filled symbols assume that the ratio between coal, oil and gas is maintained at current levels while halving emissions from fossil fuel use every decade, not considering any offsetting by CCS. For wind, solar and hydro, the ‘physical content method’ is applied, i.e. their electricity output is taken at the point of generation of electricity, and their ‘primary energy equivalent’ is computed as the electricity generated in the plant (not assuming displaced thermal generation, which requires assuming a value for the thermal efficiency of the plant to compute the ‘primary energy equivalent’, i.e. the displaced thermal generation would then be the electricity generated from these plants divided by an assumed thermal efficiency).</a:t>
            </a:r>
            <a:endParaRPr lang="tr-TR" sz="900" dirty="0"/>
          </a:p>
        </p:txBody>
      </p:sp>
    </p:spTree>
    <p:extLst>
      <p:ext uri="{BB962C8B-B14F-4D97-AF65-F5344CB8AC3E}">
        <p14:creationId xmlns:p14="http://schemas.microsoft.com/office/powerpoint/2010/main" val="301366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FA9A99B-963D-469E-AD0B-2BB9A01A5A95}"/>
              </a:ext>
            </a:extLst>
          </p:cNvPr>
          <p:cNvSpPr>
            <a:spLocks noGrp="1"/>
          </p:cNvSpPr>
          <p:nvPr>
            <p:ph type="title"/>
          </p:nvPr>
        </p:nvSpPr>
        <p:spPr/>
        <p:txBody>
          <a:bodyPr/>
          <a:lstStyle/>
          <a:p>
            <a:r>
              <a:rPr lang="tr-TR" dirty="0" err="1"/>
              <a:t>About</a:t>
            </a:r>
            <a:r>
              <a:rPr lang="tr-TR" dirty="0"/>
              <a:t> </a:t>
            </a:r>
            <a:r>
              <a:rPr lang="tr-TR" dirty="0" err="1"/>
              <a:t>myself</a:t>
            </a:r>
            <a:r>
              <a:rPr lang="tr-TR" dirty="0"/>
              <a:t>: </a:t>
            </a:r>
            <a:r>
              <a:rPr lang="tr-TR" dirty="0" err="1"/>
              <a:t>education</a:t>
            </a:r>
            <a:r>
              <a:rPr lang="tr-TR" dirty="0"/>
              <a:t>, </a:t>
            </a:r>
            <a:r>
              <a:rPr lang="tr-TR" dirty="0" err="1"/>
              <a:t>employment</a:t>
            </a:r>
            <a:r>
              <a:rPr lang="tr-TR" dirty="0"/>
              <a:t> </a:t>
            </a:r>
            <a:r>
              <a:rPr lang="tr-TR" dirty="0" err="1"/>
              <a:t>and</a:t>
            </a:r>
            <a:r>
              <a:rPr lang="tr-TR" dirty="0"/>
              <a:t> </a:t>
            </a:r>
            <a:r>
              <a:rPr lang="tr-TR" dirty="0" err="1"/>
              <a:t>research</a:t>
            </a:r>
            <a:r>
              <a:rPr lang="tr-TR" dirty="0"/>
              <a:t> </a:t>
            </a:r>
            <a:r>
              <a:rPr lang="tr-TR" dirty="0" err="1"/>
              <a:t>carreer</a:t>
            </a:r>
            <a:endParaRPr lang="tr-TR" dirty="0"/>
          </a:p>
        </p:txBody>
      </p:sp>
      <p:sp>
        <p:nvSpPr>
          <p:cNvPr id="3" name="İçerik Yer Tutucusu 2">
            <a:extLst>
              <a:ext uri="{FF2B5EF4-FFF2-40B4-BE49-F238E27FC236}">
                <a16:creationId xmlns:a16="http://schemas.microsoft.com/office/drawing/2014/main" id="{4C7827B9-E1D0-496E-92D3-60BC4498643C}"/>
              </a:ext>
            </a:extLst>
          </p:cNvPr>
          <p:cNvSpPr>
            <a:spLocks noGrp="1"/>
          </p:cNvSpPr>
          <p:nvPr>
            <p:ph sz="half" idx="1"/>
          </p:nvPr>
        </p:nvSpPr>
        <p:spPr>
          <a:xfrm>
            <a:off x="487679" y="1371600"/>
            <a:ext cx="3931921" cy="4935538"/>
          </a:xfrm>
        </p:spPr>
        <p:txBody>
          <a:bodyPr/>
          <a:lstStyle/>
          <a:p>
            <a:pPr>
              <a:spcBef>
                <a:spcPts val="0"/>
              </a:spcBef>
            </a:pPr>
            <a:r>
              <a:rPr lang="tr-TR" sz="2400" dirty="0"/>
              <a:t>BS in Nuclear </a:t>
            </a:r>
            <a:r>
              <a:rPr lang="tr-TR" sz="2400" dirty="0" err="1"/>
              <a:t>Engineering</a:t>
            </a:r>
            <a:r>
              <a:rPr lang="tr-TR" sz="2400" dirty="0"/>
              <a:t> at Hacettepe </a:t>
            </a:r>
            <a:r>
              <a:rPr lang="tr-TR" sz="2400" dirty="0" err="1"/>
              <a:t>University</a:t>
            </a:r>
            <a:r>
              <a:rPr lang="tr-TR" sz="2400" dirty="0"/>
              <a:t>, </a:t>
            </a:r>
            <a:r>
              <a:rPr lang="tr-TR" sz="2400" dirty="0" err="1"/>
              <a:t>modelling</a:t>
            </a:r>
            <a:r>
              <a:rPr lang="tr-TR" sz="2400" dirty="0"/>
              <a:t> of TRIGA </a:t>
            </a:r>
            <a:r>
              <a:rPr lang="tr-TR" sz="2400" dirty="0" err="1"/>
              <a:t>reactor</a:t>
            </a:r>
            <a:r>
              <a:rPr lang="tr-TR" sz="2400" dirty="0"/>
              <a:t> </a:t>
            </a:r>
            <a:r>
              <a:rPr lang="tr-TR" sz="2400" dirty="0" err="1"/>
              <a:t>with</a:t>
            </a:r>
            <a:r>
              <a:rPr lang="tr-TR" sz="2400" dirty="0"/>
              <a:t> MCNP</a:t>
            </a:r>
          </a:p>
          <a:p>
            <a:pPr>
              <a:spcBef>
                <a:spcPts val="0"/>
              </a:spcBef>
            </a:pPr>
            <a:r>
              <a:rPr lang="tr-TR" sz="2400" dirty="0" err="1"/>
              <a:t>Sales</a:t>
            </a:r>
            <a:r>
              <a:rPr lang="tr-TR" sz="2400" dirty="0"/>
              <a:t> </a:t>
            </a:r>
            <a:r>
              <a:rPr lang="tr-TR" sz="2400" dirty="0" err="1"/>
              <a:t>person</a:t>
            </a:r>
            <a:r>
              <a:rPr lang="tr-TR" sz="2400" dirty="0"/>
              <a:t> in </a:t>
            </a:r>
            <a:r>
              <a:rPr lang="tr-TR" sz="2400" dirty="0" err="1"/>
              <a:t>chemical</a:t>
            </a:r>
            <a:r>
              <a:rPr lang="tr-TR" sz="2400" dirty="0"/>
              <a:t> </a:t>
            </a:r>
            <a:r>
              <a:rPr lang="tr-TR" sz="2400" dirty="0" err="1"/>
              <a:t>and</a:t>
            </a:r>
            <a:r>
              <a:rPr lang="tr-TR" sz="2400" dirty="0"/>
              <a:t> </a:t>
            </a:r>
            <a:r>
              <a:rPr lang="tr-TR" sz="2400" dirty="0" err="1"/>
              <a:t>mechanical</a:t>
            </a:r>
            <a:r>
              <a:rPr lang="tr-TR" sz="2400" dirty="0"/>
              <a:t> </a:t>
            </a:r>
            <a:r>
              <a:rPr lang="tr-TR" sz="2400" dirty="0" err="1"/>
              <a:t>industries</a:t>
            </a:r>
            <a:endParaRPr lang="tr-TR" sz="2400" dirty="0"/>
          </a:p>
          <a:p>
            <a:pPr>
              <a:spcBef>
                <a:spcPts val="0"/>
              </a:spcBef>
            </a:pPr>
            <a:r>
              <a:rPr lang="tr-TR" sz="2400" dirty="0"/>
              <a:t>Energy </a:t>
            </a:r>
            <a:r>
              <a:rPr lang="tr-TR" sz="2400" dirty="0" err="1"/>
              <a:t>expert</a:t>
            </a:r>
            <a:r>
              <a:rPr lang="tr-TR" sz="2400" dirty="0"/>
              <a:t> at </a:t>
            </a:r>
            <a:r>
              <a:rPr lang="tr-TR" sz="2400" dirty="0" err="1"/>
              <a:t>Ministry</a:t>
            </a:r>
            <a:r>
              <a:rPr lang="tr-TR" sz="2400" dirty="0"/>
              <a:t> of Energy </a:t>
            </a:r>
            <a:r>
              <a:rPr lang="tr-TR" sz="2400" dirty="0" err="1"/>
              <a:t>and</a:t>
            </a:r>
            <a:r>
              <a:rPr lang="tr-TR" sz="2400" dirty="0"/>
              <a:t> Natural </a:t>
            </a:r>
            <a:r>
              <a:rPr lang="tr-TR" sz="2400" dirty="0" err="1"/>
              <a:t>Resources</a:t>
            </a:r>
            <a:endParaRPr lang="tr-TR" sz="2400" dirty="0"/>
          </a:p>
          <a:p>
            <a:pPr>
              <a:spcBef>
                <a:spcPts val="0"/>
              </a:spcBef>
            </a:pPr>
            <a:r>
              <a:rPr lang="tr-TR" sz="2400" dirty="0"/>
              <a:t>MS in Earth </a:t>
            </a:r>
            <a:r>
              <a:rPr lang="tr-TR" sz="2400" dirty="0" err="1"/>
              <a:t>System</a:t>
            </a:r>
            <a:r>
              <a:rPr lang="tr-TR" sz="2400" dirty="0"/>
              <a:t> </a:t>
            </a:r>
            <a:r>
              <a:rPr lang="tr-TR" sz="2400" dirty="0" err="1"/>
              <a:t>Science</a:t>
            </a:r>
            <a:r>
              <a:rPr lang="tr-TR" sz="2400" dirty="0"/>
              <a:t> at </a:t>
            </a:r>
            <a:r>
              <a:rPr lang="tr-TR" sz="2400" dirty="0" err="1"/>
              <a:t>Middle</a:t>
            </a:r>
            <a:r>
              <a:rPr lang="tr-TR" sz="2400" dirty="0"/>
              <a:t> East Technical </a:t>
            </a:r>
            <a:r>
              <a:rPr lang="tr-TR" sz="2400" dirty="0" err="1"/>
              <a:t>University</a:t>
            </a:r>
            <a:r>
              <a:rPr lang="tr-TR" sz="2400" dirty="0"/>
              <a:t>, </a:t>
            </a:r>
            <a:r>
              <a:rPr lang="tr-TR" sz="2400" dirty="0" err="1"/>
              <a:t>mathematical</a:t>
            </a:r>
            <a:r>
              <a:rPr lang="tr-TR" sz="2400" dirty="0"/>
              <a:t> </a:t>
            </a:r>
            <a:r>
              <a:rPr lang="tr-TR" sz="2400" dirty="0" err="1"/>
              <a:t>modeling</a:t>
            </a:r>
            <a:r>
              <a:rPr lang="tr-TR" sz="2400" dirty="0"/>
              <a:t> of </a:t>
            </a:r>
            <a:r>
              <a:rPr lang="tr-TR" sz="2400" dirty="0" err="1"/>
              <a:t>Turkish</a:t>
            </a:r>
            <a:r>
              <a:rPr lang="tr-TR" sz="2400" dirty="0"/>
              <a:t> </a:t>
            </a:r>
            <a:r>
              <a:rPr lang="tr-TR" sz="2400" dirty="0" err="1"/>
              <a:t>energy</a:t>
            </a:r>
            <a:r>
              <a:rPr lang="tr-TR" sz="2400" dirty="0"/>
              <a:t> </a:t>
            </a:r>
            <a:r>
              <a:rPr lang="tr-TR" sz="2400" dirty="0" err="1"/>
              <a:t>system</a:t>
            </a:r>
            <a:endParaRPr lang="tr-TR" sz="2400" dirty="0"/>
          </a:p>
        </p:txBody>
      </p:sp>
      <p:pic>
        <p:nvPicPr>
          <p:cNvPr id="5" name="İçerik Yer Tutucusu 4">
            <a:extLst>
              <a:ext uri="{FF2B5EF4-FFF2-40B4-BE49-F238E27FC236}">
                <a16:creationId xmlns:a16="http://schemas.microsoft.com/office/drawing/2014/main" id="{9DCB4569-B329-4539-951C-C190327FBDCE}"/>
              </a:ext>
            </a:extLst>
          </p:cNvPr>
          <p:cNvPicPr>
            <a:picLocks noGrp="1" noChangeAspect="1"/>
          </p:cNvPicPr>
          <p:nvPr>
            <p:ph sz="half" idx="2"/>
          </p:nvPr>
        </p:nvPicPr>
        <p:blipFill>
          <a:blip r:embed="rId3"/>
          <a:stretch>
            <a:fillRect/>
          </a:stretch>
        </p:blipFill>
        <p:spPr>
          <a:xfrm>
            <a:off x="4848184" y="1626196"/>
            <a:ext cx="6549619" cy="4078283"/>
          </a:xfrm>
          <a:prstGeom prst="rect">
            <a:avLst/>
          </a:prstGeom>
        </p:spPr>
      </p:pic>
      <p:pic>
        <p:nvPicPr>
          <p:cNvPr id="12" name="Resim 11">
            <a:extLst>
              <a:ext uri="{FF2B5EF4-FFF2-40B4-BE49-F238E27FC236}">
                <a16:creationId xmlns:a16="http://schemas.microsoft.com/office/drawing/2014/main" id="{3C5EE6B1-7E8B-472F-A7CA-3A2D438443DF}"/>
              </a:ext>
            </a:extLst>
          </p:cNvPr>
          <p:cNvPicPr>
            <a:picLocks noChangeAspect="1"/>
          </p:cNvPicPr>
          <p:nvPr/>
        </p:nvPicPr>
        <p:blipFill>
          <a:blip r:embed="rId4"/>
          <a:stretch>
            <a:fillRect/>
          </a:stretch>
        </p:blipFill>
        <p:spPr>
          <a:xfrm>
            <a:off x="4628734" y="1333443"/>
            <a:ext cx="6988517" cy="4973695"/>
          </a:xfrm>
          <a:prstGeom prst="rect">
            <a:avLst/>
          </a:prstGeom>
        </p:spPr>
      </p:pic>
      <p:pic>
        <p:nvPicPr>
          <p:cNvPr id="14" name="Resim 13">
            <a:extLst>
              <a:ext uri="{FF2B5EF4-FFF2-40B4-BE49-F238E27FC236}">
                <a16:creationId xmlns:a16="http://schemas.microsoft.com/office/drawing/2014/main" id="{2AD599A1-FB9F-4558-B183-95CFD4BC302C}"/>
              </a:ext>
            </a:extLst>
          </p:cNvPr>
          <p:cNvPicPr>
            <a:picLocks noChangeAspect="1"/>
          </p:cNvPicPr>
          <p:nvPr/>
        </p:nvPicPr>
        <p:blipFill>
          <a:blip r:embed="rId5"/>
          <a:stretch>
            <a:fillRect/>
          </a:stretch>
        </p:blipFill>
        <p:spPr>
          <a:xfrm>
            <a:off x="4584942" y="1310244"/>
            <a:ext cx="7119378" cy="5365193"/>
          </a:xfrm>
          <a:prstGeom prst="rect">
            <a:avLst/>
          </a:prstGeom>
        </p:spPr>
      </p:pic>
      <p:pic>
        <p:nvPicPr>
          <p:cNvPr id="6" name="Resim 5">
            <a:extLst>
              <a:ext uri="{FF2B5EF4-FFF2-40B4-BE49-F238E27FC236}">
                <a16:creationId xmlns:a16="http://schemas.microsoft.com/office/drawing/2014/main" id="{D1BA314D-6393-4089-9D14-EFF6C5046E54}"/>
              </a:ext>
            </a:extLst>
          </p:cNvPr>
          <p:cNvPicPr>
            <a:picLocks noChangeAspect="1"/>
          </p:cNvPicPr>
          <p:nvPr/>
        </p:nvPicPr>
        <p:blipFill>
          <a:blip r:embed="rId6"/>
          <a:stretch>
            <a:fillRect/>
          </a:stretch>
        </p:blipFill>
        <p:spPr>
          <a:xfrm>
            <a:off x="4628734" y="1096963"/>
            <a:ext cx="6884979" cy="5535299"/>
          </a:xfrm>
          <a:prstGeom prst="rect">
            <a:avLst/>
          </a:prstGeom>
        </p:spPr>
      </p:pic>
    </p:spTree>
    <p:extLst>
      <p:ext uri="{BB962C8B-B14F-4D97-AF65-F5344CB8AC3E}">
        <p14:creationId xmlns:p14="http://schemas.microsoft.com/office/powerpoint/2010/main" val="412175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5F601EC-692E-4A00-B892-866FA23AB8A0}"/>
              </a:ext>
            </a:extLst>
          </p:cNvPr>
          <p:cNvSpPr>
            <a:spLocks noGrp="1"/>
          </p:cNvSpPr>
          <p:nvPr>
            <p:ph type="title"/>
          </p:nvPr>
        </p:nvSpPr>
        <p:spPr/>
        <p:txBody>
          <a:bodyPr/>
          <a:lstStyle/>
          <a:p>
            <a:r>
              <a:rPr lang="tr-TR" dirty="0"/>
              <a:t>Market </a:t>
            </a:r>
            <a:r>
              <a:rPr lang="tr-TR" dirty="0" err="1"/>
              <a:t>Economy</a:t>
            </a:r>
            <a:endParaRPr lang="tr-TR" dirty="0"/>
          </a:p>
        </p:txBody>
      </p:sp>
      <p:sp>
        <p:nvSpPr>
          <p:cNvPr id="3" name="İçerik Yer Tutucusu 2">
            <a:extLst>
              <a:ext uri="{FF2B5EF4-FFF2-40B4-BE49-F238E27FC236}">
                <a16:creationId xmlns:a16="http://schemas.microsoft.com/office/drawing/2014/main" id="{F37D6FD3-5C91-465D-A752-23738B9C20E2}"/>
              </a:ext>
            </a:extLst>
          </p:cNvPr>
          <p:cNvSpPr>
            <a:spLocks noGrp="1"/>
          </p:cNvSpPr>
          <p:nvPr>
            <p:ph sz="half" idx="1"/>
          </p:nvPr>
        </p:nvSpPr>
        <p:spPr>
          <a:xfrm>
            <a:off x="487679" y="1371600"/>
            <a:ext cx="3665221" cy="4935538"/>
          </a:xfrm>
        </p:spPr>
        <p:txBody>
          <a:bodyPr/>
          <a:lstStyle/>
          <a:p>
            <a:r>
              <a:rPr lang="tr-TR" sz="2400" dirty="0"/>
              <a:t>Complete </a:t>
            </a:r>
            <a:r>
              <a:rPr lang="tr-TR" sz="2400" dirty="0" err="1"/>
              <a:t>property</a:t>
            </a:r>
            <a:r>
              <a:rPr lang="tr-TR" sz="2400" dirty="0"/>
              <a:t> </a:t>
            </a:r>
            <a:r>
              <a:rPr lang="tr-TR" sz="2400" dirty="0" err="1"/>
              <a:t>rights</a:t>
            </a:r>
            <a:r>
              <a:rPr lang="tr-TR" sz="2400" dirty="0"/>
              <a:t> (</a:t>
            </a:r>
            <a:r>
              <a:rPr lang="tr-TR" sz="2400" dirty="0" err="1"/>
              <a:t>well-defined</a:t>
            </a:r>
            <a:r>
              <a:rPr lang="tr-TR" sz="2400" dirty="0"/>
              <a:t>, </a:t>
            </a:r>
            <a:r>
              <a:rPr lang="tr-TR" sz="2400" dirty="0" err="1"/>
              <a:t>transferable</a:t>
            </a:r>
            <a:r>
              <a:rPr lang="tr-TR" sz="2400" dirty="0"/>
              <a:t>, </a:t>
            </a:r>
            <a:r>
              <a:rPr lang="tr-TR" sz="2400" dirty="0" err="1"/>
              <a:t>secure</a:t>
            </a:r>
            <a:r>
              <a:rPr lang="tr-TR" sz="2400" dirty="0"/>
              <a:t>)</a:t>
            </a:r>
          </a:p>
          <a:p>
            <a:r>
              <a:rPr lang="tr-TR" sz="2400" dirty="0" err="1"/>
              <a:t>All</a:t>
            </a:r>
            <a:r>
              <a:rPr lang="tr-TR" sz="2400" dirty="0"/>
              <a:t> </a:t>
            </a:r>
            <a:r>
              <a:rPr lang="tr-TR" sz="2400" dirty="0" err="1"/>
              <a:t>goods</a:t>
            </a:r>
            <a:r>
              <a:rPr lang="tr-TR" sz="2400" dirty="0"/>
              <a:t> </a:t>
            </a:r>
            <a:r>
              <a:rPr lang="tr-TR" sz="2400" dirty="0" err="1"/>
              <a:t>are</a:t>
            </a:r>
            <a:r>
              <a:rPr lang="tr-TR" sz="2400" dirty="0"/>
              <a:t> </a:t>
            </a:r>
            <a:r>
              <a:rPr lang="tr-TR" sz="2400" dirty="0" err="1"/>
              <a:t>traded</a:t>
            </a:r>
            <a:endParaRPr lang="tr-TR" sz="2400" dirty="0"/>
          </a:p>
          <a:p>
            <a:r>
              <a:rPr lang="tr-TR" sz="2400" dirty="0"/>
              <a:t>No </a:t>
            </a:r>
            <a:r>
              <a:rPr lang="tr-TR" sz="2400" dirty="0" err="1"/>
              <a:t>externalities</a:t>
            </a:r>
            <a:endParaRPr lang="tr-TR" sz="2400" dirty="0"/>
          </a:p>
          <a:p>
            <a:r>
              <a:rPr lang="tr-TR" sz="2400" dirty="0" err="1"/>
              <a:t>All</a:t>
            </a:r>
            <a:r>
              <a:rPr lang="tr-TR" sz="2400" dirty="0"/>
              <a:t> </a:t>
            </a:r>
            <a:r>
              <a:rPr lang="tr-TR" sz="2400" dirty="0" err="1"/>
              <a:t>goods</a:t>
            </a:r>
            <a:r>
              <a:rPr lang="tr-TR" sz="2400" dirty="0"/>
              <a:t> </a:t>
            </a:r>
            <a:r>
              <a:rPr lang="tr-TR" sz="2400" dirty="0" err="1"/>
              <a:t>are</a:t>
            </a:r>
            <a:r>
              <a:rPr lang="tr-TR" sz="2400" dirty="0"/>
              <a:t> </a:t>
            </a:r>
            <a:r>
              <a:rPr lang="tr-TR" sz="2400" dirty="0" err="1"/>
              <a:t>private</a:t>
            </a:r>
            <a:r>
              <a:rPr lang="tr-TR" sz="2400" dirty="0"/>
              <a:t> (</a:t>
            </a:r>
            <a:r>
              <a:rPr lang="tr-TR" sz="2400" dirty="0" err="1"/>
              <a:t>no</a:t>
            </a:r>
            <a:r>
              <a:rPr lang="tr-TR" sz="2400" dirty="0"/>
              <a:t> </a:t>
            </a:r>
            <a:r>
              <a:rPr lang="tr-TR" sz="2400" dirty="0" err="1"/>
              <a:t>public</a:t>
            </a:r>
            <a:r>
              <a:rPr lang="tr-TR" sz="2400" dirty="0"/>
              <a:t> </a:t>
            </a:r>
            <a:r>
              <a:rPr lang="tr-TR" sz="2400" dirty="0" err="1"/>
              <a:t>goods</a:t>
            </a:r>
            <a:r>
              <a:rPr lang="tr-TR" sz="2400" dirty="0"/>
              <a:t>)</a:t>
            </a:r>
          </a:p>
          <a:p>
            <a:r>
              <a:rPr lang="tr-TR" sz="2400" dirty="0"/>
              <a:t>Small </a:t>
            </a:r>
            <a:r>
              <a:rPr lang="tr-TR" sz="2400" dirty="0" err="1"/>
              <a:t>agents</a:t>
            </a:r>
            <a:r>
              <a:rPr lang="tr-TR" sz="2400" dirty="0"/>
              <a:t> </a:t>
            </a:r>
            <a:r>
              <a:rPr lang="tr-TR" sz="2400" dirty="0" err="1"/>
              <a:t>with</a:t>
            </a:r>
            <a:r>
              <a:rPr lang="tr-TR" sz="2400" dirty="0"/>
              <a:t> </a:t>
            </a:r>
            <a:r>
              <a:rPr lang="tr-TR" sz="2400" dirty="0" err="1"/>
              <a:t>price-taking</a:t>
            </a:r>
            <a:r>
              <a:rPr lang="tr-TR" sz="2400" dirty="0"/>
              <a:t> </a:t>
            </a:r>
            <a:r>
              <a:rPr lang="tr-TR" sz="2400" dirty="0" err="1"/>
              <a:t>behavior</a:t>
            </a:r>
            <a:endParaRPr lang="tr-TR" sz="2400" dirty="0"/>
          </a:p>
          <a:p>
            <a:r>
              <a:rPr lang="tr-TR" sz="2400" dirty="0"/>
              <a:t>Complete </a:t>
            </a:r>
            <a:r>
              <a:rPr lang="tr-TR" sz="2400" dirty="0" err="1"/>
              <a:t>information</a:t>
            </a:r>
            <a:r>
              <a:rPr lang="tr-TR" sz="2400" dirty="0"/>
              <a:t> of </a:t>
            </a:r>
            <a:r>
              <a:rPr lang="tr-TR" sz="2400" dirty="0" err="1"/>
              <a:t>current</a:t>
            </a:r>
            <a:r>
              <a:rPr lang="tr-TR" sz="2400" dirty="0"/>
              <a:t> </a:t>
            </a:r>
            <a:r>
              <a:rPr lang="tr-TR" sz="2400" dirty="0" err="1"/>
              <a:t>and</a:t>
            </a:r>
            <a:r>
              <a:rPr lang="tr-TR" sz="2400" dirty="0"/>
              <a:t> </a:t>
            </a:r>
            <a:r>
              <a:rPr lang="tr-TR" sz="2400" dirty="0" err="1"/>
              <a:t>future</a:t>
            </a:r>
            <a:r>
              <a:rPr lang="tr-TR" sz="2400" dirty="0"/>
              <a:t> </a:t>
            </a:r>
            <a:r>
              <a:rPr lang="tr-TR" sz="2400" dirty="0" err="1"/>
              <a:t>prices</a:t>
            </a:r>
            <a:r>
              <a:rPr lang="tr-TR" sz="2400" dirty="0"/>
              <a:t> </a:t>
            </a:r>
            <a:r>
              <a:rPr lang="tr-TR" sz="2400" dirty="0" err="1"/>
              <a:t>and</a:t>
            </a:r>
            <a:r>
              <a:rPr lang="tr-TR" sz="2400" dirty="0"/>
              <a:t> </a:t>
            </a:r>
            <a:r>
              <a:rPr lang="tr-TR" sz="2400" dirty="0" err="1"/>
              <a:t>technical</a:t>
            </a:r>
            <a:r>
              <a:rPr lang="tr-TR" sz="2400" dirty="0"/>
              <a:t> </a:t>
            </a:r>
            <a:r>
              <a:rPr lang="tr-TR" sz="2400" dirty="0" err="1"/>
              <a:t>capabilities</a:t>
            </a:r>
            <a:endParaRPr lang="tr-TR" sz="2400" dirty="0"/>
          </a:p>
        </p:txBody>
      </p:sp>
      <p:graphicFrame>
        <p:nvGraphicFramePr>
          <p:cNvPr id="5" name="İçerik Yer Tutucusu 4">
            <a:extLst>
              <a:ext uri="{FF2B5EF4-FFF2-40B4-BE49-F238E27FC236}">
                <a16:creationId xmlns:a16="http://schemas.microsoft.com/office/drawing/2014/main" id="{DB90225B-CC76-4B63-BEE5-F96B2FE4AA1C}"/>
              </a:ext>
            </a:extLst>
          </p:cNvPr>
          <p:cNvGraphicFramePr>
            <a:graphicFrameLocks noGrp="1"/>
          </p:cNvGraphicFramePr>
          <p:nvPr>
            <p:ph sz="half" idx="2"/>
            <p:extLst>
              <p:ext uri="{D42A27DB-BD31-4B8C-83A1-F6EECF244321}">
                <p14:modId xmlns:p14="http://schemas.microsoft.com/office/powerpoint/2010/main" val="1392523558"/>
              </p:ext>
            </p:extLst>
          </p:nvPr>
        </p:nvGraphicFramePr>
        <p:xfrm>
          <a:off x="4673600" y="1371600"/>
          <a:ext cx="7286439" cy="4935538"/>
        </p:xfrm>
        <a:graphic>
          <a:graphicData uri="http://schemas.openxmlformats.org/drawingml/2006/table">
            <a:tbl>
              <a:tblPr firstRow="1" bandRow="1">
                <a:tableStyleId>{5C22544A-7EE6-4342-B048-85BDC9FD1C3A}</a:tableStyleId>
              </a:tblPr>
              <a:tblGrid>
                <a:gridCol w="1842845">
                  <a:extLst>
                    <a:ext uri="{9D8B030D-6E8A-4147-A177-3AD203B41FA5}">
                      <a16:colId xmlns:a16="http://schemas.microsoft.com/office/drawing/2014/main" val="2617737467"/>
                    </a:ext>
                  </a:extLst>
                </a:gridCol>
                <a:gridCol w="2163741">
                  <a:extLst>
                    <a:ext uri="{9D8B030D-6E8A-4147-A177-3AD203B41FA5}">
                      <a16:colId xmlns:a16="http://schemas.microsoft.com/office/drawing/2014/main" val="197498406"/>
                    </a:ext>
                  </a:extLst>
                </a:gridCol>
                <a:gridCol w="3279853">
                  <a:extLst>
                    <a:ext uri="{9D8B030D-6E8A-4147-A177-3AD203B41FA5}">
                      <a16:colId xmlns:a16="http://schemas.microsoft.com/office/drawing/2014/main" val="601901997"/>
                    </a:ext>
                  </a:extLst>
                </a:gridCol>
              </a:tblGrid>
              <a:tr h="796054">
                <a:tc>
                  <a:txBody>
                    <a:bodyPr/>
                    <a:lstStyle/>
                    <a:p>
                      <a:endParaRPr lang="tr-TR" sz="2400" dirty="0"/>
                    </a:p>
                  </a:txBody>
                  <a:tcPr anchor="ctr"/>
                </a:tc>
                <a:tc>
                  <a:txBody>
                    <a:bodyPr/>
                    <a:lstStyle/>
                    <a:p>
                      <a:r>
                        <a:rPr lang="tr-TR" sz="2400" dirty="0" err="1"/>
                        <a:t>Excludable</a:t>
                      </a:r>
                      <a:endParaRPr lang="tr-TR" sz="2400" dirty="0"/>
                    </a:p>
                  </a:txBody>
                  <a:tcPr anchor="ctr"/>
                </a:tc>
                <a:tc>
                  <a:txBody>
                    <a:bodyPr/>
                    <a:lstStyle/>
                    <a:p>
                      <a:r>
                        <a:rPr lang="tr-TR" sz="2400" dirty="0" err="1"/>
                        <a:t>Non-excludable</a:t>
                      </a:r>
                      <a:endParaRPr lang="tr-TR" sz="2400" dirty="0"/>
                    </a:p>
                  </a:txBody>
                  <a:tcPr anchor="ctr"/>
                </a:tc>
                <a:extLst>
                  <a:ext uri="{0D108BD9-81ED-4DB2-BD59-A6C34878D82A}">
                    <a16:rowId xmlns:a16="http://schemas.microsoft.com/office/drawing/2014/main" val="3122230798"/>
                  </a:ext>
                </a:extLst>
              </a:tr>
              <a:tr h="2069742">
                <a:tc>
                  <a:txBody>
                    <a:bodyPr/>
                    <a:lstStyle/>
                    <a:p>
                      <a:r>
                        <a:rPr lang="tr-TR" sz="2400" dirty="0" err="1"/>
                        <a:t>Rival</a:t>
                      </a:r>
                      <a:endParaRPr lang="tr-TR" sz="2400" dirty="0"/>
                    </a:p>
                  </a:txBody>
                  <a:tcPr anchor="ctr"/>
                </a:tc>
                <a:tc>
                  <a:txBody>
                    <a:bodyPr/>
                    <a:lstStyle/>
                    <a:p>
                      <a:r>
                        <a:rPr lang="tr-TR" sz="2400" dirty="0" err="1"/>
                        <a:t>Pure</a:t>
                      </a:r>
                      <a:r>
                        <a:rPr lang="tr-TR" sz="2400" dirty="0"/>
                        <a:t> </a:t>
                      </a:r>
                      <a:r>
                        <a:rPr lang="tr-TR" sz="2400" dirty="0" err="1"/>
                        <a:t>private</a:t>
                      </a:r>
                      <a:r>
                        <a:rPr lang="tr-TR" sz="2400" dirty="0"/>
                        <a:t> </a:t>
                      </a:r>
                      <a:r>
                        <a:rPr lang="tr-TR" sz="2400" dirty="0" err="1"/>
                        <a:t>goods</a:t>
                      </a:r>
                      <a:endParaRPr lang="tr-TR" sz="2400" dirty="0"/>
                    </a:p>
                  </a:txBody>
                  <a:tcPr anchor="ctr"/>
                </a:tc>
                <a:tc>
                  <a:txBody>
                    <a:bodyPr/>
                    <a:lstStyle/>
                    <a:p>
                      <a:r>
                        <a:rPr lang="tr-TR" sz="2400" dirty="0"/>
                        <a:t>Open Access </a:t>
                      </a:r>
                      <a:r>
                        <a:rPr lang="tr-TR" sz="2400" dirty="0" err="1"/>
                        <a:t>reservoirs</a:t>
                      </a:r>
                      <a:r>
                        <a:rPr lang="tr-TR" sz="2400" dirty="0"/>
                        <a:t> (</a:t>
                      </a:r>
                      <a:r>
                        <a:rPr lang="tr-TR" sz="2400" dirty="0" err="1"/>
                        <a:t>ocean</a:t>
                      </a:r>
                      <a:r>
                        <a:rPr lang="tr-TR" sz="2400" dirty="0"/>
                        <a:t> </a:t>
                      </a:r>
                      <a:r>
                        <a:rPr lang="tr-TR" sz="2400" dirty="0" err="1"/>
                        <a:t>fishing</a:t>
                      </a:r>
                      <a:r>
                        <a:rPr lang="tr-TR" sz="2400" dirty="0"/>
                        <a:t>)</a:t>
                      </a:r>
                    </a:p>
                  </a:txBody>
                  <a:tcPr anchor="ctr"/>
                </a:tc>
                <a:extLst>
                  <a:ext uri="{0D108BD9-81ED-4DB2-BD59-A6C34878D82A}">
                    <a16:rowId xmlns:a16="http://schemas.microsoft.com/office/drawing/2014/main" val="1288425893"/>
                  </a:ext>
                </a:extLst>
              </a:tr>
              <a:tr h="2069742">
                <a:tc>
                  <a:txBody>
                    <a:bodyPr/>
                    <a:lstStyle/>
                    <a:p>
                      <a:r>
                        <a:rPr lang="tr-TR" sz="2400" dirty="0" err="1"/>
                        <a:t>Non-Rival</a:t>
                      </a:r>
                      <a:endParaRPr lang="tr-TR" sz="2400" dirty="0"/>
                    </a:p>
                  </a:txBody>
                  <a:tcPr anchor="ctr"/>
                </a:tc>
                <a:tc>
                  <a:txBody>
                    <a:bodyPr/>
                    <a:lstStyle/>
                    <a:p>
                      <a:r>
                        <a:rPr lang="tr-TR" sz="2400" dirty="0" err="1"/>
                        <a:t>Wilderness</a:t>
                      </a:r>
                      <a:r>
                        <a:rPr lang="tr-TR" sz="2400" dirty="0"/>
                        <a:t> </a:t>
                      </a:r>
                      <a:r>
                        <a:rPr lang="tr-TR" sz="2400" dirty="0" err="1"/>
                        <a:t>area</a:t>
                      </a:r>
                      <a:r>
                        <a:rPr lang="tr-TR" sz="2400" dirty="0"/>
                        <a:t>, </a:t>
                      </a:r>
                      <a:r>
                        <a:rPr lang="tr-TR" sz="2400" dirty="0" err="1"/>
                        <a:t>public</a:t>
                      </a:r>
                      <a:r>
                        <a:rPr lang="tr-TR" sz="2400" dirty="0"/>
                        <a:t> transport</a:t>
                      </a:r>
                    </a:p>
                  </a:txBody>
                  <a:tcPr anchor="ctr"/>
                </a:tc>
                <a:tc>
                  <a:txBody>
                    <a:bodyPr/>
                    <a:lstStyle/>
                    <a:p>
                      <a:r>
                        <a:rPr lang="tr-TR" sz="2400" dirty="0" err="1"/>
                        <a:t>Pure</a:t>
                      </a:r>
                      <a:r>
                        <a:rPr lang="tr-TR" sz="2400" dirty="0"/>
                        <a:t> </a:t>
                      </a:r>
                      <a:r>
                        <a:rPr lang="tr-TR" sz="2400" dirty="0" err="1"/>
                        <a:t>public</a:t>
                      </a:r>
                      <a:r>
                        <a:rPr lang="tr-TR" sz="2400" dirty="0"/>
                        <a:t> </a:t>
                      </a:r>
                      <a:r>
                        <a:rPr lang="tr-TR" sz="2400" dirty="0" err="1"/>
                        <a:t>goods</a:t>
                      </a:r>
                      <a:r>
                        <a:rPr lang="tr-TR" sz="2400" dirty="0"/>
                        <a:t> (</a:t>
                      </a:r>
                      <a:r>
                        <a:rPr lang="tr-TR" sz="2400" dirty="0" err="1"/>
                        <a:t>defense</a:t>
                      </a:r>
                      <a:r>
                        <a:rPr lang="tr-TR" sz="2400" dirty="0"/>
                        <a:t>, </a:t>
                      </a:r>
                      <a:r>
                        <a:rPr lang="tr-TR" sz="2400" dirty="0" err="1"/>
                        <a:t>mitigation</a:t>
                      </a:r>
                      <a:r>
                        <a:rPr lang="tr-TR" sz="2400" dirty="0"/>
                        <a:t>)</a:t>
                      </a:r>
                    </a:p>
                  </a:txBody>
                  <a:tcPr anchor="ctr"/>
                </a:tc>
                <a:extLst>
                  <a:ext uri="{0D108BD9-81ED-4DB2-BD59-A6C34878D82A}">
                    <a16:rowId xmlns:a16="http://schemas.microsoft.com/office/drawing/2014/main" val="2055489096"/>
                  </a:ext>
                </a:extLst>
              </a:tr>
            </a:tbl>
          </a:graphicData>
        </a:graphic>
      </p:graphicFrame>
    </p:spTree>
    <p:extLst>
      <p:ext uri="{BB962C8B-B14F-4D97-AF65-F5344CB8AC3E}">
        <p14:creationId xmlns:p14="http://schemas.microsoft.com/office/powerpoint/2010/main" val="242025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02F42BE-54F9-4D02-B663-A9FD681C9CC6}"/>
              </a:ext>
            </a:extLst>
          </p:cNvPr>
          <p:cNvSpPr>
            <a:spLocks noGrp="1"/>
          </p:cNvSpPr>
          <p:nvPr>
            <p:ph type="title"/>
          </p:nvPr>
        </p:nvSpPr>
        <p:spPr/>
        <p:txBody>
          <a:bodyPr/>
          <a:lstStyle/>
          <a:p>
            <a:r>
              <a:rPr lang="tr-TR" dirty="0" err="1"/>
              <a:t>Electricity</a:t>
            </a:r>
            <a:r>
              <a:rPr lang="tr-TR" dirty="0"/>
              <a:t> Market</a:t>
            </a:r>
          </a:p>
        </p:txBody>
      </p:sp>
      <p:sp>
        <p:nvSpPr>
          <p:cNvPr id="3" name="İçerik Yer Tutucusu 2">
            <a:extLst>
              <a:ext uri="{FF2B5EF4-FFF2-40B4-BE49-F238E27FC236}">
                <a16:creationId xmlns:a16="http://schemas.microsoft.com/office/drawing/2014/main" id="{2ED00211-9AF0-434E-9BDC-981D770833B9}"/>
              </a:ext>
            </a:extLst>
          </p:cNvPr>
          <p:cNvSpPr>
            <a:spLocks noGrp="1"/>
          </p:cNvSpPr>
          <p:nvPr>
            <p:ph sz="half" idx="1"/>
          </p:nvPr>
        </p:nvSpPr>
        <p:spPr>
          <a:xfrm>
            <a:off x="487679" y="1371600"/>
            <a:ext cx="4217303" cy="4935538"/>
          </a:xfrm>
        </p:spPr>
        <p:txBody>
          <a:bodyPr/>
          <a:lstStyle/>
          <a:p>
            <a:r>
              <a:rPr lang="tr-TR" sz="2400" dirty="0" err="1"/>
              <a:t>Transition</a:t>
            </a:r>
            <a:r>
              <a:rPr lang="tr-TR" sz="2400" dirty="0"/>
              <a:t> </a:t>
            </a:r>
            <a:r>
              <a:rPr lang="tr-TR" sz="2400" dirty="0" err="1"/>
              <a:t>from</a:t>
            </a:r>
            <a:r>
              <a:rPr lang="tr-TR" sz="2400" dirty="0"/>
              <a:t> </a:t>
            </a:r>
            <a:r>
              <a:rPr lang="tr-TR" sz="2400" dirty="0" err="1"/>
              <a:t>legacy</a:t>
            </a:r>
            <a:r>
              <a:rPr lang="tr-TR" sz="2400" dirty="0"/>
              <a:t> </a:t>
            </a:r>
            <a:r>
              <a:rPr lang="tr-TR" sz="2400" dirty="0" err="1"/>
              <a:t>to</a:t>
            </a:r>
            <a:r>
              <a:rPr lang="tr-TR" sz="2400" dirty="0"/>
              <a:t> </a:t>
            </a:r>
            <a:r>
              <a:rPr lang="tr-TR" sz="2400" dirty="0" err="1"/>
              <a:t>independent</a:t>
            </a:r>
            <a:r>
              <a:rPr lang="tr-TR" sz="2400" dirty="0"/>
              <a:t> </a:t>
            </a:r>
            <a:r>
              <a:rPr lang="tr-TR" sz="2400" dirty="0" err="1"/>
              <a:t>power</a:t>
            </a:r>
            <a:r>
              <a:rPr lang="tr-TR" sz="2400" dirty="0"/>
              <a:t> </a:t>
            </a:r>
            <a:r>
              <a:rPr lang="tr-TR" sz="2400" dirty="0" err="1"/>
              <a:t>producers</a:t>
            </a:r>
            <a:r>
              <a:rPr lang="tr-TR" sz="2400" dirty="0"/>
              <a:t> </a:t>
            </a:r>
            <a:r>
              <a:rPr lang="tr-TR" sz="2400" dirty="0" err="1"/>
              <a:t>with</a:t>
            </a:r>
            <a:r>
              <a:rPr lang="tr-TR" sz="2400" dirty="0"/>
              <a:t> de-</a:t>
            </a:r>
            <a:r>
              <a:rPr lang="tr-TR" sz="2400" dirty="0" err="1"/>
              <a:t>regulation</a:t>
            </a:r>
            <a:endParaRPr lang="tr-TR" sz="2400" dirty="0"/>
          </a:p>
          <a:p>
            <a:r>
              <a:rPr lang="tr-TR" sz="2400" dirty="0" err="1"/>
              <a:t>Political</a:t>
            </a:r>
            <a:r>
              <a:rPr lang="tr-TR" sz="2400" dirty="0"/>
              <a:t> </a:t>
            </a:r>
            <a:r>
              <a:rPr lang="tr-TR" sz="2400" dirty="0" err="1"/>
              <a:t>dominance</a:t>
            </a:r>
            <a:r>
              <a:rPr lang="tr-TR" sz="2400" dirty="0"/>
              <a:t> of </a:t>
            </a:r>
            <a:r>
              <a:rPr lang="tr-TR" sz="2400" dirty="0" err="1"/>
              <a:t>some</a:t>
            </a:r>
            <a:r>
              <a:rPr lang="tr-TR" sz="2400" dirty="0"/>
              <a:t> </a:t>
            </a:r>
            <a:r>
              <a:rPr lang="tr-TR" sz="2400" dirty="0" err="1"/>
              <a:t>interest</a:t>
            </a:r>
            <a:r>
              <a:rPr lang="tr-TR" sz="2400" dirty="0"/>
              <a:t> </a:t>
            </a:r>
            <a:r>
              <a:rPr lang="tr-TR" sz="2400" dirty="0" err="1"/>
              <a:t>groups</a:t>
            </a:r>
            <a:r>
              <a:rPr lang="tr-TR" sz="2400" dirty="0"/>
              <a:t> </a:t>
            </a:r>
            <a:r>
              <a:rPr lang="tr-TR" sz="2400" dirty="0" err="1"/>
              <a:t>might</a:t>
            </a:r>
            <a:r>
              <a:rPr lang="tr-TR" sz="2400" dirty="0"/>
              <a:t> be </a:t>
            </a:r>
            <a:r>
              <a:rPr lang="tr-TR" sz="2400" dirty="0" err="1"/>
              <a:t>broken</a:t>
            </a:r>
            <a:r>
              <a:rPr lang="tr-TR" sz="2400" dirty="0"/>
              <a:t> </a:t>
            </a:r>
            <a:r>
              <a:rPr lang="tr-TR" sz="2400" dirty="0" err="1"/>
              <a:t>to</a:t>
            </a:r>
            <a:r>
              <a:rPr lang="tr-TR" sz="2400" dirty="0"/>
              <a:t> </a:t>
            </a:r>
            <a:r>
              <a:rPr lang="tr-TR" sz="2400" dirty="0" err="1"/>
              <a:t>prevent</a:t>
            </a:r>
            <a:r>
              <a:rPr lang="tr-TR" sz="2400" dirty="0"/>
              <a:t> </a:t>
            </a:r>
            <a:r>
              <a:rPr lang="tr-TR" sz="2400" dirty="0" err="1"/>
              <a:t>disproportionate</a:t>
            </a:r>
            <a:r>
              <a:rPr lang="tr-TR" sz="2400" dirty="0"/>
              <a:t> </a:t>
            </a:r>
            <a:r>
              <a:rPr lang="tr-TR" sz="2400" dirty="0" err="1"/>
              <a:t>benefits</a:t>
            </a:r>
            <a:endParaRPr lang="tr-TR" sz="2400" dirty="0"/>
          </a:p>
          <a:p>
            <a:r>
              <a:rPr lang="tr-TR" sz="2400" dirty="0" err="1"/>
              <a:t>Countries</a:t>
            </a:r>
            <a:r>
              <a:rPr lang="tr-TR" sz="2400" dirty="0"/>
              <a:t> </a:t>
            </a:r>
            <a:r>
              <a:rPr lang="tr-TR" sz="2400" dirty="0" err="1"/>
              <a:t>with</a:t>
            </a:r>
            <a:r>
              <a:rPr lang="tr-TR" sz="2400" dirty="0"/>
              <a:t> </a:t>
            </a:r>
            <a:r>
              <a:rPr lang="tr-TR" sz="2400" dirty="0" err="1"/>
              <a:t>deregulated</a:t>
            </a:r>
            <a:r>
              <a:rPr lang="tr-TR" sz="2400" dirty="0"/>
              <a:t> </a:t>
            </a:r>
            <a:r>
              <a:rPr lang="tr-TR" sz="2400" dirty="0" err="1"/>
              <a:t>electricity</a:t>
            </a:r>
            <a:r>
              <a:rPr lang="tr-TR" sz="2400" dirty="0"/>
              <a:t> </a:t>
            </a:r>
            <a:r>
              <a:rPr lang="tr-TR" sz="2400" dirty="0" err="1"/>
              <a:t>markets</a:t>
            </a:r>
            <a:r>
              <a:rPr lang="tr-TR" sz="2400" dirty="0"/>
              <a:t> </a:t>
            </a:r>
            <a:r>
              <a:rPr lang="tr-TR" sz="2400" dirty="0" err="1"/>
              <a:t>may</a:t>
            </a:r>
            <a:r>
              <a:rPr lang="tr-TR" sz="2400" dirty="0"/>
              <a:t> </a:t>
            </a:r>
            <a:r>
              <a:rPr lang="tr-TR" sz="2400" dirty="0" err="1"/>
              <a:t>adopt</a:t>
            </a:r>
            <a:r>
              <a:rPr lang="tr-TR" sz="2400" dirty="0"/>
              <a:t> </a:t>
            </a:r>
            <a:r>
              <a:rPr lang="tr-TR" sz="2400" dirty="0" err="1"/>
              <a:t>climate</a:t>
            </a:r>
            <a:r>
              <a:rPr lang="tr-TR" sz="2400" dirty="0"/>
              <a:t> </a:t>
            </a:r>
            <a:r>
              <a:rPr lang="tr-TR" sz="2400" dirty="0" err="1"/>
              <a:t>policies</a:t>
            </a:r>
            <a:r>
              <a:rPr lang="tr-TR" sz="2400" dirty="0"/>
              <a:t> </a:t>
            </a:r>
            <a:r>
              <a:rPr lang="tr-TR" sz="2400" dirty="0" err="1"/>
              <a:t>such</a:t>
            </a:r>
            <a:r>
              <a:rPr lang="tr-TR" sz="2400" dirty="0"/>
              <a:t> as </a:t>
            </a:r>
            <a:r>
              <a:rPr lang="tr-TR" sz="2400" dirty="0" err="1"/>
              <a:t>renewable</a:t>
            </a:r>
            <a:r>
              <a:rPr lang="tr-TR" sz="2400" dirty="0"/>
              <a:t> </a:t>
            </a:r>
            <a:r>
              <a:rPr lang="tr-TR" sz="2400" dirty="0" err="1"/>
              <a:t>portfolio</a:t>
            </a:r>
            <a:r>
              <a:rPr lang="tr-TR" sz="2400" dirty="0"/>
              <a:t> </a:t>
            </a:r>
            <a:r>
              <a:rPr lang="tr-TR" sz="2400" dirty="0" err="1"/>
              <a:t>standards</a:t>
            </a:r>
            <a:r>
              <a:rPr lang="tr-TR" sz="2400" dirty="0"/>
              <a:t> </a:t>
            </a:r>
            <a:r>
              <a:rPr lang="tr-TR" sz="2400" dirty="0" err="1"/>
              <a:t>and</a:t>
            </a:r>
            <a:r>
              <a:rPr lang="tr-TR" sz="2400" dirty="0"/>
              <a:t> </a:t>
            </a:r>
            <a:r>
              <a:rPr lang="tr-TR" sz="2400" dirty="0" err="1"/>
              <a:t>cap-and-trade</a:t>
            </a:r>
            <a:r>
              <a:rPr lang="tr-TR" sz="2400" dirty="0"/>
              <a:t> </a:t>
            </a:r>
            <a:r>
              <a:rPr lang="tr-TR" sz="2400" dirty="0" err="1"/>
              <a:t>programs</a:t>
            </a:r>
            <a:r>
              <a:rPr lang="tr-TR" sz="2400" dirty="0"/>
              <a:t> </a:t>
            </a:r>
            <a:r>
              <a:rPr lang="tr-TR" sz="2400" dirty="0" err="1"/>
              <a:t>more</a:t>
            </a:r>
            <a:r>
              <a:rPr lang="tr-TR" sz="2400" dirty="0"/>
              <a:t> </a:t>
            </a:r>
            <a:r>
              <a:rPr lang="tr-TR" sz="2400" dirty="0" err="1"/>
              <a:t>easily</a:t>
            </a:r>
            <a:r>
              <a:rPr lang="tr-TR" sz="2400" dirty="0"/>
              <a:t> </a:t>
            </a:r>
          </a:p>
        </p:txBody>
      </p:sp>
      <p:pic>
        <p:nvPicPr>
          <p:cNvPr id="5" name="İçerik Yer Tutucusu 4">
            <a:extLst>
              <a:ext uri="{FF2B5EF4-FFF2-40B4-BE49-F238E27FC236}">
                <a16:creationId xmlns:a16="http://schemas.microsoft.com/office/drawing/2014/main" id="{C6CE5D6C-345F-4005-BC2C-0C61C5417344}"/>
              </a:ext>
            </a:extLst>
          </p:cNvPr>
          <p:cNvPicPr>
            <a:picLocks noGrp="1" noChangeAspect="1"/>
          </p:cNvPicPr>
          <p:nvPr>
            <p:ph sz="half" idx="2"/>
          </p:nvPr>
        </p:nvPicPr>
        <p:blipFill>
          <a:blip r:embed="rId3"/>
          <a:stretch>
            <a:fillRect/>
          </a:stretch>
        </p:blipFill>
        <p:spPr>
          <a:xfrm>
            <a:off x="5376045" y="2187695"/>
            <a:ext cx="6814771" cy="2084902"/>
          </a:xfrm>
          <a:prstGeom prst="rect">
            <a:avLst/>
          </a:prstGeom>
        </p:spPr>
      </p:pic>
      <p:sp>
        <p:nvSpPr>
          <p:cNvPr id="6" name="Metin kutusu 5">
            <a:extLst>
              <a:ext uri="{FF2B5EF4-FFF2-40B4-BE49-F238E27FC236}">
                <a16:creationId xmlns:a16="http://schemas.microsoft.com/office/drawing/2014/main" id="{CE92E113-9F71-41C2-B8F6-26B3870BE948}"/>
              </a:ext>
            </a:extLst>
          </p:cNvPr>
          <p:cNvSpPr txBox="1"/>
          <p:nvPr/>
        </p:nvSpPr>
        <p:spPr>
          <a:xfrm>
            <a:off x="6880034" y="4268251"/>
            <a:ext cx="3560591" cy="338554"/>
          </a:xfrm>
          <a:prstGeom prst="rect">
            <a:avLst/>
          </a:prstGeom>
          <a:noFill/>
        </p:spPr>
        <p:txBody>
          <a:bodyPr wrap="none" rtlCol="0">
            <a:spAutoFit/>
          </a:bodyPr>
          <a:lstStyle/>
          <a:p>
            <a:r>
              <a:rPr lang="tr-TR" dirty="0" err="1"/>
              <a:t>Electricity</a:t>
            </a:r>
            <a:r>
              <a:rPr lang="tr-TR" dirty="0"/>
              <a:t> market </a:t>
            </a:r>
            <a:r>
              <a:rPr lang="tr-TR" dirty="0" err="1"/>
              <a:t>without</a:t>
            </a:r>
            <a:r>
              <a:rPr lang="tr-TR" dirty="0"/>
              <a:t> </a:t>
            </a:r>
            <a:r>
              <a:rPr lang="tr-TR" dirty="0" err="1"/>
              <a:t>competition</a:t>
            </a:r>
            <a:endParaRPr lang="tr-TR" dirty="0"/>
          </a:p>
        </p:txBody>
      </p:sp>
      <p:pic>
        <p:nvPicPr>
          <p:cNvPr id="7" name="Resim 6">
            <a:extLst>
              <a:ext uri="{FF2B5EF4-FFF2-40B4-BE49-F238E27FC236}">
                <a16:creationId xmlns:a16="http://schemas.microsoft.com/office/drawing/2014/main" id="{7A9382B9-48B3-443A-B824-E44B7C4FA243}"/>
              </a:ext>
            </a:extLst>
          </p:cNvPr>
          <p:cNvPicPr>
            <a:picLocks noChangeAspect="1"/>
          </p:cNvPicPr>
          <p:nvPr/>
        </p:nvPicPr>
        <p:blipFill>
          <a:blip r:embed="rId4"/>
          <a:stretch>
            <a:fillRect/>
          </a:stretch>
        </p:blipFill>
        <p:spPr>
          <a:xfrm>
            <a:off x="5377229" y="2055865"/>
            <a:ext cx="6814771" cy="2550940"/>
          </a:xfrm>
          <a:prstGeom prst="rect">
            <a:avLst/>
          </a:prstGeom>
        </p:spPr>
      </p:pic>
      <p:sp>
        <p:nvSpPr>
          <p:cNvPr id="8" name="Metin kutusu 7">
            <a:extLst>
              <a:ext uri="{FF2B5EF4-FFF2-40B4-BE49-F238E27FC236}">
                <a16:creationId xmlns:a16="http://schemas.microsoft.com/office/drawing/2014/main" id="{FD71FE6B-3764-4894-B44E-61D3F7F6CBCB}"/>
              </a:ext>
            </a:extLst>
          </p:cNvPr>
          <p:cNvSpPr txBox="1"/>
          <p:nvPr/>
        </p:nvSpPr>
        <p:spPr>
          <a:xfrm>
            <a:off x="7022701" y="4606805"/>
            <a:ext cx="3275256" cy="338554"/>
          </a:xfrm>
          <a:prstGeom prst="rect">
            <a:avLst/>
          </a:prstGeom>
          <a:noFill/>
        </p:spPr>
        <p:txBody>
          <a:bodyPr wrap="none" rtlCol="0">
            <a:spAutoFit/>
          </a:bodyPr>
          <a:lstStyle/>
          <a:p>
            <a:r>
              <a:rPr lang="tr-TR" dirty="0" err="1"/>
              <a:t>Electricity</a:t>
            </a:r>
            <a:r>
              <a:rPr lang="tr-TR" dirty="0"/>
              <a:t> market </a:t>
            </a:r>
            <a:r>
              <a:rPr lang="tr-TR" dirty="0" err="1"/>
              <a:t>with</a:t>
            </a:r>
            <a:r>
              <a:rPr lang="tr-TR" dirty="0"/>
              <a:t> </a:t>
            </a:r>
            <a:r>
              <a:rPr lang="tr-TR" dirty="0" err="1"/>
              <a:t>competition</a:t>
            </a:r>
            <a:endParaRPr lang="tr-TR" dirty="0"/>
          </a:p>
        </p:txBody>
      </p:sp>
      <p:pic>
        <p:nvPicPr>
          <p:cNvPr id="4" name="Resim 3">
            <a:extLst>
              <a:ext uri="{FF2B5EF4-FFF2-40B4-BE49-F238E27FC236}">
                <a16:creationId xmlns:a16="http://schemas.microsoft.com/office/drawing/2014/main" id="{4721A320-4F75-45E0-8A6C-F4F073B735B1}"/>
              </a:ext>
            </a:extLst>
          </p:cNvPr>
          <p:cNvPicPr>
            <a:picLocks noChangeAspect="1"/>
          </p:cNvPicPr>
          <p:nvPr/>
        </p:nvPicPr>
        <p:blipFill>
          <a:blip r:embed="rId5"/>
          <a:stretch>
            <a:fillRect/>
          </a:stretch>
        </p:blipFill>
        <p:spPr>
          <a:xfrm>
            <a:off x="4999675" y="1516088"/>
            <a:ext cx="7125617" cy="4376712"/>
          </a:xfrm>
          <a:prstGeom prst="rect">
            <a:avLst/>
          </a:prstGeom>
        </p:spPr>
      </p:pic>
    </p:spTree>
    <p:extLst>
      <p:ext uri="{BB962C8B-B14F-4D97-AF65-F5344CB8AC3E}">
        <p14:creationId xmlns:p14="http://schemas.microsoft.com/office/powerpoint/2010/main" val="39617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F0A78BC-FAAF-4514-A465-5D0FCE91FBEB}"/>
              </a:ext>
            </a:extLst>
          </p:cNvPr>
          <p:cNvSpPr>
            <a:spLocks noGrp="1"/>
          </p:cNvSpPr>
          <p:nvPr>
            <p:ph type="title"/>
          </p:nvPr>
        </p:nvSpPr>
        <p:spPr/>
        <p:txBody>
          <a:bodyPr/>
          <a:lstStyle/>
          <a:p>
            <a:r>
              <a:rPr lang="tr-TR" dirty="0"/>
              <a:t>Energy </a:t>
            </a:r>
            <a:r>
              <a:rPr lang="tr-TR" dirty="0" err="1"/>
              <a:t>Innovation</a:t>
            </a:r>
            <a:endParaRPr lang="tr-TR" dirty="0"/>
          </a:p>
        </p:txBody>
      </p:sp>
      <p:sp>
        <p:nvSpPr>
          <p:cNvPr id="3" name="İçerik Yer Tutucusu 2">
            <a:extLst>
              <a:ext uri="{FF2B5EF4-FFF2-40B4-BE49-F238E27FC236}">
                <a16:creationId xmlns:a16="http://schemas.microsoft.com/office/drawing/2014/main" id="{B729C21C-CBC1-4B37-BA7D-D3478FF42FC4}"/>
              </a:ext>
            </a:extLst>
          </p:cNvPr>
          <p:cNvSpPr>
            <a:spLocks noGrp="1"/>
          </p:cNvSpPr>
          <p:nvPr>
            <p:ph sz="half" idx="1"/>
          </p:nvPr>
        </p:nvSpPr>
        <p:spPr>
          <a:xfrm>
            <a:off x="487680" y="1371600"/>
            <a:ext cx="4122420" cy="4935538"/>
          </a:xfrm>
        </p:spPr>
        <p:txBody>
          <a:bodyPr/>
          <a:lstStyle/>
          <a:p>
            <a:r>
              <a:rPr lang="tr-TR" sz="2400" dirty="0" err="1"/>
              <a:t>Technological</a:t>
            </a:r>
            <a:r>
              <a:rPr lang="tr-TR" sz="2400" dirty="0"/>
              <a:t> </a:t>
            </a:r>
            <a:r>
              <a:rPr lang="tr-TR" sz="2400" dirty="0" err="1"/>
              <a:t>innovation</a:t>
            </a:r>
            <a:r>
              <a:rPr lang="tr-TR" sz="2400" dirty="0"/>
              <a:t>: </a:t>
            </a:r>
            <a:r>
              <a:rPr lang="tr-TR" sz="2400" dirty="0" err="1"/>
              <a:t>efficiency</a:t>
            </a:r>
            <a:r>
              <a:rPr lang="tr-TR" sz="2400" dirty="0"/>
              <a:t>, </a:t>
            </a:r>
            <a:r>
              <a:rPr lang="tr-TR" sz="2400" dirty="0" err="1"/>
              <a:t>technological</a:t>
            </a:r>
            <a:r>
              <a:rPr lang="tr-TR" sz="2400" dirty="0"/>
              <a:t> </a:t>
            </a:r>
            <a:r>
              <a:rPr lang="tr-TR" sz="2400" dirty="0" err="1"/>
              <a:t>feasibility</a:t>
            </a:r>
            <a:r>
              <a:rPr lang="tr-TR" sz="2400" dirty="0"/>
              <a:t>, </a:t>
            </a:r>
            <a:r>
              <a:rPr lang="tr-TR" sz="2400" dirty="0" err="1"/>
              <a:t>grid</a:t>
            </a:r>
            <a:r>
              <a:rPr lang="tr-TR" sz="2400" dirty="0"/>
              <a:t> </a:t>
            </a:r>
            <a:r>
              <a:rPr lang="tr-TR" sz="2400" dirty="0" err="1"/>
              <a:t>balancing</a:t>
            </a:r>
            <a:r>
              <a:rPr lang="tr-TR" sz="2400" dirty="0"/>
              <a:t> </a:t>
            </a:r>
            <a:r>
              <a:rPr lang="tr-TR" sz="2400" dirty="0" err="1"/>
              <a:t>and</a:t>
            </a:r>
            <a:r>
              <a:rPr lang="tr-TR" sz="2400" dirty="0"/>
              <a:t> </a:t>
            </a:r>
            <a:r>
              <a:rPr lang="tr-TR" sz="2400" dirty="0" err="1"/>
              <a:t>infrastructure</a:t>
            </a:r>
            <a:r>
              <a:rPr lang="tr-TR" sz="2400" dirty="0"/>
              <a:t> </a:t>
            </a:r>
            <a:r>
              <a:rPr lang="tr-TR" sz="2400" dirty="0" err="1"/>
              <a:t>planning</a:t>
            </a:r>
            <a:endParaRPr lang="tr-TR" sz="2400" dirty="0"/>
          </a:p>
          <a:p>
            <a:r>
              <a:rPr lang="tr-TR" sz="2400" dirty="0" err="1"/>
              <a:t>Social</a:t>
            </a:r>
            <a:r>
              <a:rPr lang="tr-TR" sz="2400" dirty="0"/>
              <a:t> </a:t>
            </a:r>
            <a:r>
              <a:rPr lang="tr-TR" sz="2400" dirty="0" err="1"/>
              <a:t>innovation</a:t>
            </a:r>
            <a:r>
              <a:rPr lang="tr-TR" sz="2400" dirty="0"/>
              <a:t>: </a:t>
            </a:r>
            <a:r>
              <a:rPr lang="tr-TR" sz="2400" dirty="0" err="1"/>
              <a:t>alternative</a:t>
            </a:r>
            <a:r>
              <a:rPr lang="tr-TR" sz="2400" dirty="0"/>
              <a:t> </a:t>
            </a:r>
            <a:r>
              <a:rPr lang="tr-TR" sz="2400" dirty="0" err="1"/>
              <a:t>business</a:t>
            </a:r>
            <a:r>
              <a:rPr lang="tr-TR" sz="2400" dirty="0"/>
              <a:t> </a:t>
            </a:r>
            <a:r>
              <a:rPr lang="tr-TR" sz="2400" dirty="0" err="1"/>
              <a:t>models</a:t>
            </a:r>
            <a:r>
              <a:rPr lang="tr-TR" sz="2400" dirty="0"/>
              <a:t>, </a:t>
            </a:r>
            <a:r>
              <a:rPr lang="tr-TR" sz="2400" dirty="0" err="1"/>
              <a:t>policy</a:t>
            </a:r>
            <a:r>
              <a:rPr lang="tr-TR" sz="2400" dirty="0"/>
              <a:t> </a:t>
            </a:r>
            <a:r>
              <a:rPr lang="tr-TR" sz="2400" dirty="0" err="1"/>
              <a:t>instruments</a:t>
            </a:r>
            <a:r>
              <a:rPr lang="tr-TR" sz="2400" dirty="0"/>
              <a:t>, </a:t>
            </a:r>
            <a:r>
              <a:rPr lang="tr-TR" sz="2400" dirty="0" err="1"/>
              <a:t>financing</a:t>
            </a:r>
            <a:r>
              <a:rPr lang="tr-TR" sz="2400" dirty="0"/>
              <a:t> </a:t>
            </a:r>
            <a:r>
              <a:rPr lang="tr-TR" sz="2400" dirty="0" err="1"/>
              <a:t>schemes</a:t>
            </a:r>
            <a:r>
              <a:rPr lang="tr-TR" sz="2400" dirty="0"/>
              <a:t>, </a:t>
            </a:r>
            <a:r>
              <a:rPr lang="tr-TR" sz="2400" dirty="0" err="1"/>
              <a:t>governance</a:t>
            </a:r>
            <a:r>
              <a:rPr lang="tr-TR" sz="2400" dirty="0"/>
              <a:t> </a:t>
            </a:r>
            <a:r>
              <a:rPr lang="tr-TR" sz="2400" dirty="0" err="1"/>
              <a:t>approaches</a:t>
            </a:r>
            <a:r>
              <a:rPr lang="tr-TR" sz="2400" dirty="0"/>
              <a:t> </a:t>
            </a:r>
            <a:r>
              <a:rPr lang="tr-TR" sz="2400" dirty="0" err="1"/>
              <a:t>and</a:t>
            </a:r>
            <a:r>
              <a:rPr lang="tr-TR" sz="2400" dirty="0"/>
              <a:t> </a:t>
            </a:r>
            <a:r>
              <a:rPr lang="tr-TR" sz="2400" dirty="0" err="1"/>
              <a:t>new</a:t>
            </a:r>
            <a:r>
              <a:rPr lang="tr-TR" sz="2400" dirty="0"/>
              <a:t> </a:t>
            </a:r>
            <a:r>
              <a:rPr lang="tr-TR" sz="2400" dirty="0" err="1"/>
              <a:t>discourses</a:t>
            </a:r>
            <a:endParaRPr lang="tr-TR" sz="2400" dirty="0"/>
          </a:p>
          <a:p>
            <a:r>
              <a:rPr lang="tr-TR" sz="2400" dirty="0" err="1"/>
              <a:t>Trade-offs</a:t>
            </a:r>
            <a:r>
              <a:rPr lang="tr-TR" sz="2400" dirty="0"/>
              <a:t>, </a:t>
            </a:r>
            <a:r>
              <a:rPr lang="tr-TR" sz="2400" dirty="0" err="1"/>
              <a:t>unintended</a:t>
            </a:r>
            <a:r>
              <a:rPr lang="tr-TR" sz="2400" dirty="0"/>
              <a:t> </a:t>
            </a:r>
            <a:r>
              <a:rPr lang="tr-TR" sz="2400" dirty="0" err="1"/>
              <a:t>consequences</a:t>
            </a:r>
            <a:r>
              <a:rPr lang="tr-TR" sz="2400" dirty="0"/>
              <a:t> </a:t>
            </a:r>
            <a:r>
              <a:rPr lang="tr-TR" sz="2400" dirty="0" err="1"/>
              <a:t>and</a:t>
            </a:r>
            <a:r>
              <a:rPr lang="tr-TR" sz="2400" dirty="0"/>
              <a:t> </a:t>
            </a:r>
            <a:r>
              <a:rPr lang="tr-TR" sz="2400" dirty="0" err="1"/>
              <a:t>ambiguity</a:t>
            </a:r>
            <a:r>
              <a:rPr lang="tr-TR" sz="2400" dirty="0"/>
              <a:t> </a:t>
            </a:r>
            <a:r>
              <a:rPr lang="tr-TR" sz="2400" dirty="0" err="1"/>
              <a:t>might</a:t>
            </a:r>
            <a:r>
              <a:rPr lang="tr-TR" sz="2400" dirty="0"/>
              <a:t> be </a:t>
            </a:r>
            <a:r>
              <a:rPr lang="tr-TR" sz="2400" dirty="0" err="1"/>
              <a:t>related</a:t>
            </a:r>
            <a:r>
              <a:rPr lang="tr-TR" sz="2400" dirty="0"/>
              <a:t> </a:t>
            </a:r>
            <a:r>
              <a:rPr lang="tr-TR" sz="2400" dirty="0" err="1"/>
              <a:t>with</a:t>
            </a:r>
            <a:r>
              <a:rPr lang="tr-TR" sz="2400" dirty="0"/>
              <a:t> </a:t>
            </a:r>
            <a:r>
              <a:rPr lang="tr-TR" sz="2400" dirty="0" err="1"/>
              <a:t>social</a:t>
            </a:r>
            <a:r>
              <a:rPr lang="tr-TR" sz="2400" dirty="0"/>
              <a:t> </a:t>
            </a:r>
            <a:r>
              <a:rPr lang="tr-TR" sz="2400" dirty="0" err="1"/>
              <a:t>objectives</a:t>
            </a:r>
            <a:endParaRPr lang="tr-TR" sz="2400" dirty="0"/>
          </a:p>
        </p:txBody>
      </p:sp>
      <p:pic>
        <p:nvPicPr>
          <p:cNvPr id="5" name="İçerik Yer Tutucusu 4">
            <a:extLst>
              <a:ext uri="{FF2B5EF4-FFF2-40B4-BE49-F238E27FC236}">
                <a16:creationId xmlns:a16="http://schemas.microsoft.com/office/drawing/2014/main" id="{9C62C5EF-9742-43A1-B652-EF81FD1A2814}"/>
              </a:ext>
            </a:extLst>
          </p:cNvPr>
          <p:cNvPicPr>
            <a:picLocks noGrp="1" noChangeAspect="1"/>
          </p:cNvPicPr>
          <p:nvPr>
            <p:ph sz="half" idx="2"/>
          </p:nvPr>
        </p:nvPicPr>
        <p:blipFill>
          <a:blip r:embed="rId3"/>
          <a:stretch>
            <a:fillRect/>
          </a:stretch>
        </p:blipFill>
        <p:spPr>
          <a:xfrm>
            <a:off x="5379721" y="1371600"/>
            <a:ext cx="6324600" cy="4216400"/>
          </a:xfrm>
          <a:prstGeom prst="rect">
            <a:avLst/>
          </a:prstGeom>
        </p:spPr>
      </p:pic>
      <p:sp>
        <p:nvSpPr>
          <p:cNvPr id="6" name="Metin kutusu 5">
            <a:extLst>
              <a:ext uri="{FF2B5EF4-FFF2-40B4-BE49-F238E27FC236}">
                <a16:creationId xmlns:a16="http://schemas.microsoft.com/office/drawing/2014/main" id="{2843A972-971E-48D8-9E3F-A8356C951669}"/>
              </a:ext>
            </a:extLst>
          </p:cNvPr>
          <p:cNvSpPr txBox="1"/>
          <p:nvPr/>
        </p:nvSpPr>
        <p:spPr>
          <a:xfrm>
            <a:off x="6096000" y="5631804"/>
            <a:ext cx="5486397" cy="461665"/>
          </a:xfrm>
          <a:prstGeom prst="rect">
            <a:avLst/>
          </a:prstGeom>
          <a:noFill/>
        </p:spPr>
        <p:txBody>
          <a:bodyPr wrap="square" rtlCol="0">
            <a:spAutoFit/>
          </a:bodyPr>
          <a:lstStyle/>
          <a:p>
            <a:r>
              <a:rPr lang="en-US" sz="1200" dirty="0"/>
              <a:t>A solar power station shaped like giant pandas started operation in Datong, North China's Shanxi province, Aug 14, 2017</a:t>
            </a:r>
            <a:endParaRPr lang="tr-TR" sz="1200" dirty="0"/>
          </a:p>
        </p:txBody>
      </p:sp>
      <p:pic>
        <p:nvPicPr>
          <p:cNvPr id="9" name="Resim 8">
            <a:extLst>
              <a:ext uri="{FF2B5EF4-FFF2-40B4-BE49-F238E27FC236}">
                <a16:creationId xmlns:a16="http://schemas.microsoft.com/office/drawing/2014/main" id="{887AC52B-F4DF-41FE-89B1-B4FD92343732}"/>
              </a:ext>
            </a:extLst>
          </p:cNvPr>
          <p:cNvPicPr>
            <a:picLocks noChangeAspect="1"/>
          </p:cNvPicPr>
          <p:nvPr/>
        </p:nvPicPr>
        <p:blipFill>
          <a:blip r:embed="rId4"/>
          <a:stretch>
            <a:fillRect/>
          </a:stretch>
        </p:blipFill>
        <p:spPr>
          <a:xfrm>
            <a:off x="4610100" y="1371600"/>
            <a:ext cx="7493725" cy="4721869"/>
          </a:xfrm>
          <a:prstGeom prst="rect">
            <a:avLst/>
          </a:prstGeom>
        </p:spPr>
      </p:pic>
    </p:spTree>
    <p:extLst>
      <p:ext uri="{BB962C8B-B14F-4D97-AF65-F5344CB8AC3E}">
        <p14:creationId xmlns:p14="http://schemas.microsoft.com/office/powerpoint/2010/main" val="193655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5DB3DB1-0A9C-4D5E-8FE8-2ED426CA477F}"/>
              </a:ext>
            </a:extLst>
          </p:cNvPr>
          <p:cNvSpPr>
            <a:spLocks noGrp="1"/>
          </p:cNvSpPr>
          <p:nvPr>
            <p:ph type="title"/>
          </p:nvPr>
        </p:nvSpPr>
        <p:spPr/>
        <p:txBody>
          <a:bodyPr/>
          <a:lstStyle/>
          <a:p>
            <a:r>
              <a:rPr lang="tr-TR" dirty="0" err="1"/>
              <a:t>Quiz</a:t>
            </a:r>
            <a:r>
              <a:rPr lang="tr-TR" dirty="0"/>
              <a:t> #1 (</a:t>
            </a:r>
            <a:r>
              <a:rPr lang="tr-TR" dirty="0" err="1"/>
              <a:t>Take</a:t>
            </a:r>
            <a:r>
              <a:rPr lang="tr-TR" dirty="0"/>
              <a:t> </a:t>
            </a:r>
            <a:r>
              <a:rPr lang="tr-TR" dirty="0" err="1"/>
              <a:t>home</a:t>
            </a:r>
            <a:r>
              <a:rPr lang="tr-TR"/>
              <a:t>)</a:t>
            </a:r>
            <a:endParaRPr lang="tr-TR" dirty="0"/>
          </a:p>
        </p:txBody>
      </p:sp>
      <p:sp>
        <p:nvSpPr>
          <p:cNvPr id="3" name="İçerik Yer Tutucusu 2">
            <a:extLst>
              <a:ext uri="{FF2B5EF4-FFF2-40B4-BE49-F238E27FC236}">
                <a16:creationId xmlns:a16="http://schemas.microsoft.com/office/drawing/2014/main" id="{2F0D5141-05CA-4DE8-89A3-D5C2978E3089}"/>
              </a:ext>
            </a:extLst>
          </p:cNvPr>
          <p:cNvSpPr>
            <a:spLocks noGrp="1"/>
          </p:cNvSpPr>
          <p:nvPr>
            <p:ph sz="half" idx="1"/>
          </p:nvPr>
        </p:nvSpPr>
        <p:spPr/>
        <p:txBody>
          <a:bodyPr/>
          <a:lstStyle/>
          <a:p>
            <a:r>
              <a:rPr lang="tr-TR" sz="2400" dirty="0" err="1"/>
              <a:t>What</a:t>
            </a:r>
            <a:r>
              <a:rPr lang="tr-TR" sz="2400" dirty="0"/>
              <a:t> </a:t>
            </a:r>
            <a:r>
              <a:rPr lang="tr-TR" sz="2400" dirty="0" err="1"/>
              <a:t>are</a:t>
            </a:r>
            <a:r>
              <a:rPr lang="tr-TR" sz="2400" dirty="0"/>
              <a:t> </a:t>
            </a:r>
            <a:r>
              <a:rPr lang="tr-TR" sz="2400" dirty="0" err="1"/>
              <a:t>our</a:t>
            </a:r>
            <a:r>
              <a:rPr lang="tr-TR" sz="2400" dirty="0"/>
              <a:t> main </a:t>
            </a:r>
            <a:r>
              <a:rPr lang="tr-TR" sz="2400" dirty="0" err="1"/>
              <a:t>energy</a:t>
            </a:r>
            <a:r>
              <a:rPr lang="tr-TR" sz="2400" dirty="0"/>
              <a:t> </a:t>
            </a:r>
            <a:r>
              <a:rPr lang="tr-TR" sz="2400" dirty="0" err="1"/>
              <a:t>resources</a:t>
            </a:r>
            <a:r>
              <a:rPr lang="tr-TR" sz="2400" dirty="0"/>
              <a:t>?</a:t>
            </a:r>
          </a:p>
          <a:p>
            <a:r>
              <a:rPr lang="tr-TR" sz="2400" dirty="0" err="1"/>
              <a:t>Are</a:t>
            </a:r>
            <a:r>
              <a:rPr lang="tr-TR" sz="2400" dirty="0"/>
              <a:t> </a:t>
            </a:r>
            <a:r>
              <a:rPr lang="tr-TR" sz="2400" dirty="0" err="1"/>
              <a:t>we</a:t>
            </a:r>
            <a:r>
              <a:rPr lang="tr-TR" sz="2400" dirty="0"/>
              <a:t> a net </a:t>
            </a:r>
            <a:r>
              <a:rPr lang="tr-TR" sz="2400" dirty="0" err="1"/>
              <a:t>energy</a:t>
            </a:r>
            <a:r>
              <a:rPr lang="tr-TR" sz="2400" dirty="0"/>
              <a:t> </a:t>
            </a:r>
            <a:r>
              <a:rPr lang="tr-TR" sz="2400" dirty="0" err="1"/>
              <a:t>importing</a:t>
            </a:r>
            <a:r>
              <a:rPr lang="tr-TR" sz="2400" dirty="0"/>
              <a:t> </a:t>
            </a:r>
            <a:r>
              <a:rPr lang="tr-TR" sz="2400" dirty="0" err="1"/>
              <a:t>or</a:t>
            </a:r>
            <a:r>
              <a:rPr lang="tr-TR" sz="2400" dirty="0"/>
              <a:t> </a:t>
            </a:r>
            <a:r>
              <a:rPr lang="tr-TR" sz="2400" dirty="0" err="1"/>
              <a:t>exporting</a:t>
            </a:r>
            <a:r>
              <a:rPr lang="tr-TR" sz="2400" dirty="0"/>
              <a:t> </a:t>
            </a:r>
            <a:r>
              <a:rPr lang="tr-TR" sz="2400" dirty="0" err="1"/>
              <a:t>country</a:t>
            </a:r>
            <a:r>
              <a:rPr lang="tr-TR" sz="2400" dirty="0"/>
              <a:t>? </a:t>
            </a:r>
            <a:r>
              <a:rPr lang="tr-TR" sz="2400" dirty="0" err="1"/>
              <a:t>Why</a:t>
            </a:r>
            <a:r>
              <a:rPr lang="tr-TR" sz="2400" dirty="0"/>
              <a:t>?</a:t>
            </a:r>
          </a:p>
          <a:p>
            <a:r>
              <a:rPr lang="tr-TR" sz="2400" dirty="0" err="1"/>
              <a:t>What</a:t>
            </a:r>
            <a:r>
              <a:rPr lang="tr-TR" sz="2400" dirty="0"/>
              <a:t> </a:t>
            </a:r>
            <a:r>
              <a:rPr lang="tr-TR" sz="2400" dirty="0" err="1"/>
              <a:t>are</a:t>
            </a:r>
            <a:r>
              <a:rPr lang="tr-TR" sz="2400" dirty="0"/>
              <a:t> </a:t>
            </a:r>
            <a:r>
              <a:rPr lang="tr-TR" sz="2400" dirty="0" err="1"/>
              <a:t>the</a:t>
            </a:r>
            <a:r>
              <a:rPr lang="tr-TR" sz="2400" dirty="0"/>
              <a:t> main </a:t>
            </a:r>
            <a:r>
              <a:rPr lang="tr-TR" sz="2400" dirty="0" err="1"/>
              <a:t>energy</a:t>
            </a:r>
            <a:r>
              <a:rPr lang="tr-TR" sz="2400" dirty="0"/>
              <a:t> </a:t>
            </a:r>
            <a:r>
              <a:rPr lang="tr-TR" sz="2400" dirty="0" err="1"/>
              <a:t>resources</a:t>
            </a:r>
            <a:r>
              <a:rPr lang="tr-TR" sz="2400" dirty="0"/>
              <a:t> </a:t>
            </a:r>
            <a:r>
              <a:rPr lang="tr-TR" sz="2400" dirty="0" err="1"/>
              <a:t>for</a:t>
            </a:r>
            <a:r>
              <a:rPr lang="tr-TR" sz="2400" dirty="0"/>
              <a:t> </a:t>
            </a:r>
            <a:r>
              <a:rPr lang="tr-TR" sz="2400" dirty="0" err="1"/>
              <a:t>heating</a:t>
            </a:r>
            <a:r>
              <a:rPr lang="tr-TR" sz="2400" dirty="0"/>
              <a:t> </a:t>
            </a:r>
            <a:r>
              <a:rPr lang="tr-TR" sz="2400" dirty="0" err="1"/>
              <a:t>and</a:t>
            </a:r>
            <a:r>
              <a:rPr lang="tr-TR" sz="2400" dirty="0"/>
              <a:t> </a:t>
            </a:r>
            <a:r>
              <a:rPr lang="tr-TR" sz="2400" dirty="0" err="1"/>
              <a:t>cooking</a:t>
            </a:r>
            <a:r>
              <a:rPr lang="tr-TR" sz="2400" dirty="0"/>
              <a:t> at </a:t>
            </a:r>
            <a:r>
              <a:rPr lang="tr-TR" sz="2400" dirty="0" err="1"/>
              <a:t>our</a:t>
            </a:r>
            <a:r>
              <a:rPr lang="tr-TR" sz="2400" dirty="0"/>
              <a:t> </a:t>
            </a:r>
            <a:r>
              <a:rPr lang="tr-TR" sz="2400" dirty="0" err="1"/>
              <a:t>homes</a:t>
            </a:r>
            <a:r>
              <a:rPr lang="tr-TR" sz="2400" dirty="0"/>
              <a:t>?</a:t>
            </a:r>
          </a:p>
          <a:p>
            <a:r>
              <a:rPr lang="tr-TR" sz="2400" dirty="0" err="1"/>
              <a:t>What</a:t>
            </a:r>
            <a:r>
              <a:rPr lang="tr-TR" sz="2400" dirty="0"/>
              <a:t> transport </a:t>
            </a:r>
            <a:r>
              <a:rPr lang="tr-TR" sz="2400" dirty="0" err="1"/>
              <a:t>mode</a:t>
            </a:r>
            <a:r>
              <a:rPr lang="tr-TR" sz="2400" dirty="0"/>
              <a:t> do </a:t>
            </a:r>
            <a:r>
              <a:rPr lang="tr-TR" sz="2400" dirty="0" err="1"/>
              <a:t>we</a:t>
            </a:r>
            <a:r>
              <a:rPr lang="tr-TR" sz="2400" dirty="0"/>
              <a:t> </a:t>
            </a:r>
            <a:r>
              <a:rPr lang="tr-TR" sz="2400" dirty="0" err="1"/>
              <a:t>use</a:t>
            </a:r>
            <a:r>
              <a:rPr lang="tr-TR" sz="2400" dirty="0"/>
              <a:t> </a:t>
            </a:r>
            <a:r>
              <a:rPr lang="tr-TR" sz="2400" dirty="0" err="1"/>
              <a:t>for</a:t>
            </a:r>
            <a:r>
              <a:rPr lang="tr-TR" sz="2400" dirty="0"/>
              <a:t> </a:t>
            </a:r>
            <a:r>
              <a:rPr lang="tr-TR" sz="2400" dirty="0" err="1"/>
              <a:t>coming</a:t>
            </a:r>
            <a:r>
              <a:rPr lang="tr-TR" sz="2400" dirty="0"/>
              <a:t> </a:t>
            </a:r>
            <a:r>
              <a:rPr lang="tr-TR" sz="2400" dirty="0" err="1"/>
              <a:t>to</a:t>
            </a:r>
            <a:r>
              <a:rPr lang="tr-TR" sz="2400" dirty="0"/>
              <a:t> </a:t>
            </a:r>
            <a:r>
              <a:rPr lang="tr-TR" sz="2400" dirty="0" err="1"/>
              <a:t>and</a:t>
            </a:r>
            <a:r>
              <a:rPr lang="tr-TR" sz="2400" dirty="0"/>
              <a:t> </a:t>
            </a:r>
            <a:r>
              <a:rPr lang="tr-TR" sz="2400" dirty="0" err="1"/>
              <a:t>returning</a:t>
            </a:r>
            <a:r>
              <a:rPr lang="tr-TR" sz="2400" dirty="0"/>
              <a:t> </a:t>
            </a:r>
            <a:r>
              <a:rPr lang="tr-TR" sz="2400" dirty="0" err="1"/>
              <a:t>from</a:t>
            </a:r>
            <a:r>
              <a:rPr lang="tr-TR" sz="2400" dirty="0"/>
              <a:t> </a:t>
            </a:r>
            <a:r>
              <a:rPr lang="tr-TR" sz="2400" dirty="0" err="1"/>
              <a:t>school</a:t>
            </a:r>
            <a:r>
              <a:rPr lang="tr-TR" sz="2400" dirty="0"/>
              <a:t>?</a:t>
            </a:r>
          </a:p>
          <a:p>
            <a:r>
              <a:rPr lang="tr-TR" sz="2400" dirty="0" err="1"/>
              <a:t>What</a:t>
            </a:r>
            <a:r>
              <a:rPr lang="tr-TR" sz="2400" dirty="0"/>
              <a:t> do </a:t>
            </a:r>
            <a:r>
              <a:rPr lang="tr-TR" sz="2400" dirty="0" err="1"/>
              <a:t>we</a:t>
            </a:r>
            <a:r>
              <a:rPr lang="tr-TR" sz="2400" dirty="0"/>
              <a:t> do </a:t>
            </a:r>
            <a:r>
              <a:rPr lang="tr-TR" sz="2400" dirty="0" err="1"/>
              <a:t>to</a:t>
            </a:r>
            <a:r>
              <a:rPr lang="tr-TR" sz="2400" dirty="0"/>
              <a:t> </a:t>
            </a:r>
            <a:r>
              <a:rPr lang="tr-TR" sz="2400" dirty="0" err="1"/>
              <a:t>lower</a:t>
            </a:r>
            <a:r>
              <a:rPr lang="tr-TR" sz="2400" dirty="0"/>
              <a:t> </a:t>
            </a:r>
            <a:r>
              <a:rPr lang="tr-TR" sz="2400" dirty="0" err="1"/>
              <a:t>our</a:t>
            </a:r>
            <a:r>
              <a:rPr lang="tr-TR" sz="2400" dirty="0"/>
              <a:t> </a:t>
            </a:r>
            <a:r>
              <a:rPr lang="tr-TR" sz="2400" dirty="0" err="1"/>
              <a:t>energy</a:t>
            </a:r>
            <a:r>
              <a:rPr lang="tr-TR" sz="2400" dirty="0"/>
              <a:t> </a:t>
            </a:r>
            <a:r>
              <a:rPr lang="tr-TR" sz="2400" dirty="0" err="1"/>
              <a:t>and</a:t>
            </a:r>
            <a:r>
              <a:rPr lang="tr-TR" sz="2400" dirty="0"/>
              <a:t> </a:t>
            </a:r>
            <a:r>
              <a:rPr lang="tr-TR" sz="2400" dirty="0" err="1"/>
              <a:t>water</a:t>
            </a:r>
            <a:r>
              <a:rPr lang="tr-TR" sz="2400" dirty="0"/>
              <a:t> </a:t>
            </a:r>
            <a:r>
              <a:rPr lang="tr-TR" sz="2400" dirty="0" err="1"/>
              <a:t>bills</a:t>
            </a:r>
            <a:r>
              <a:rPr lang="tr-TR" sz="2400" dirty="0"/>
              <a:t>?</a:t>
            </a:r>
          </a:p>
          <a:p>
            <a:r>
              <a:rPr lang="tr-TR" sz="2400" dirty="0"/>
              <a:t>How can </a:t>
            </a:r>
            <a:r>
              <a:rPr lang="tr-TR" sz="2400" dirty="0" err="1"/>
              <a:t>we</a:t>
            </a:r>
            <a:r>
              <a:rPr lang="tr-TR" sz="2400" dirty="0"/>
              <a:t> </a:t>
            </a:r>
            <a:r>
              <a:rPr lang="tr-TR" sz="2400" dirty="0" err="1"/>
              <a:t>accelerate</a:t>
            </a:r>
            <a:r>
              <a:rPr lang="tr-TR" sz="2400" dirty="0"/>
              <a:t> </a:t>
            </a:r>
            <a:r>
              <a:rPr lang="tr-TR" sz="2400" dirty="0" err="1"/>
              <a:t>energy</a:t>
            </a:r>
            <a:r>
              <a:rPr lang="tr-TR" sz="2400" dirty="0"/>
              <a:t> </a:t>
            </a:r>
            <a:r>
              <a:rPr lang="tr-TR" sz="2400" dirty="0" err="1"/>
              <a:t>innovation</a:t>
            </a:r>
            <a:r>
              <a:rPr lang="tr-TR" sz="2400" dirty="0"/>
              <a:t>?</a:t>
            </a:r>
          </a:p>
          <a:p>
            <a:pPr marL="0" indent="0">
              <a:buNone/>
            </a:pPr>
            <a:endParaRPr lang="tr-TR" sz="2400" dirty="0"/>
          </a:p>
          <a:p>
            <a:endParaRPr lang="tr-TR" sz="2400" dirty="0"/>
          </a:p>
        </p:txBody>
      </p:sp>
      <p:pic>
        <p:nvPicPr>
          <p:cNvPr id="5" name="İçerik Yer Tutucusu 4">
            <a:extLst>
              <a:ext uri="{FF2B5EF4-FFF2-40B4-BE49-F238E27FC236}">
                <a16:creationId xmlns:a16="http://schemas.microsoft.com/office/drawing/2014/main" id="{8BBAC2B2-94A4-4BAF-A4DD-B20279C29418}"/>
              </a:ext>
            </a:extLst>
          </p:cNvPr>
          <p:cNvPicPr>
            <a:picLocks noGrp="1" noChangeAspect="1"/>
          </p:cNvPicPr>
          <p:nvPr>
            <p:ph sz="half" idx="2"/>
          </p:nvPr>
        </p:nvPicPr>
        <p:blipFill>
          <a:blip r:embed="rId3"/>
          <a:stretch>
            <a:fillRect/>
          </a:stretch>
        </p:blipFill>
        <p:spPr>
          <a:xfrm>
            <a:off x="6217923" y="2449383"/>
            <a:ext cx="5486400" cy="2779972"/>
          </a:xfrm>
          <a:prstGeom prst="rect">
            <a:avLst/>
          </a:prstGeom>
        </p:spPr>
      </p:pic>
      <p:sp>
        <p:nvSpPr>
          <p:cNvPr id="6" name="İçerik Yer Tutucusu 2">
            <a:extLst>
              <a:ext uri="{FF2B5EF4-FFF2-40B4-BE49-F238E27FC236}">
                <a16:creationId xmlns:a16="http://schemas.microsoft.com/office/drawing/2014/main" id="{39AA6C1C-5479-4A57-87AF-6C8DCB886A0B}"/>
              </a:ext>
            </a:extLst>
          </p:cNvPr>
          <p:cNvSpPr txBox="1">
            <a:spLocks/>
          </p:cNvSpPr>
          <p:nvPr/>
        </p:nvSpPr>
        <p:spPr bwMode="auto">
          <a:xfrm>
            <a:off x="6217923" y="1371600"/>
            <a:ext cx="5486400" cy="493553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marL="173038" indent="-173038" algn="l" rtl="0" eaLnBrk="1" fontAlgn="base" hangingPunct="1">
              <a:lnSpc>
                <a:spcPct val="100000"/>
              </a:lnSpc>
              <a:spcBef>
                <a:spcPct val="0"/>
              </a:spcBef>
              <a:spcAft>
                <a:spcPts val="600"/>
              </a:spcAft>
              <a:buClr>
                <a:schemeClr val="tx2"/>
              </a:buClr>
              <a:buChar char="•"/>
              <a:defRPr sz="2000">
                <a:solidFill>
                  <a:srgbClr val="000000"/>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rgbClr val="000000"/>
                </a:solidFill>
                <a:latin typeface="+mn-lt"/>
              </a:defRPr>
            </a:lvl2pPr>
            <a:lvl3pPr marL="798513" indent="-166688" algn="l" rtl="0" eaLnBrk="1" fontAlgn="base" hangingPunct="1">
              <a:lnSpc>
                <a:spcPct val="100000"/>
              </a:lnSpc>
              <a:spcBef>
                <a:spcPct val="0"/>
              </a:spcBef>
              <a:spcAft>
                <a:spcPts val="600"/>
              </a:spcAft>
              <a:buClr>
                <a:schemeClr val="tx2"/>
              </a:buClr>
              <a:buChar char="•"/>
              <a:defRPr sz="2000">
                <a:solidFill>
                  <a:srgbClr val="000000"/>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rgbClr val="000000"/>
                </a:solidFill>
                <a:latin typeface="+mn-lt"/>
              </a:defRPr>
            </a:lvl4pPr>
            <a:lvl5pPr marL="1487488" indent="-174625" algn="l" rtl="0" eaLnBrk="1" fontAlgn="base" hangingPunct="1">
              <a:lnSpc>
                <a:spcPct val="100000"/>
              </a:lnSpc>
              <a:spcBef>
                <a:spcPct val="0"/>
              </a:spcBef>
              <a:spcAft>
                <a:spcPts val="600"/>
              </a:spcAft>
              <a:buClr>
                <a:schemeClr val="tx2"/>
              </a:buClr>
              <a:buChar char="•"/>
              <a:defRPr sz="2000">
                <a:solidFill>
                  <a:srgbClr val="000000"/>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tr-TR" sz="2400" kern="0" dirty="0"/>
              <a:t>Open </a:t>
            </a:r>
            <a:r>
              <a:rPr lang="tr-TR" sz="2400" kern="0" dirty="0" err="1"/>
              <a:t>with</a:t>
            </a:r>
            <a:r>
              <a:rPr lang="tr-TR" sz="2400" kern="0" dirty="0"/>
              <a:t> </a:t>
            </a:r>
            <a:r>
              <a:rPr lang="tr-TR" sz="2400" kern="0" dirty="0" err="1"/>
              <a:t>the</a:t>
            </a:r>
            <a:r>
              <a:rPr lang="tr-TR" sz="2400" kern="0" dirty="0"/>
              <a:t> </a:t>
            </a:r>
            <a:r>
              <a:rPr lang="tr-TR" sz="2400" kern="0" dirty="0" err="1"/>
              <a:t>take</a:t>
            </a:r>
            <a:r>
              <a:rPr lang="tr-TR" sz="2400" kern="0" dirty="0"/>
              <a:t> </a:t>
            </a:r>
            <a:r>
              <a:rPr lang="tr-TR" sz="2400" kern="0" dirty="0" err="1"/>
              <a:t>home</a:t>
            </a:r>
            <a:r>
              <a:rPr lang="tr-TR" sz="2400" kern="0" dirty="0"/>
              <a:t> </a:t>
            </a:r>
            <a:r>
              <a:rPr lang="tr-TR" sz="2400" kern="0" dirty="0" err="1"/>
              <a:t>message</a:t>
            </a:r>
            <a:r>
              <a:rPr lang="tr-TR" sz="2400" kern="0" dirty="0"/>
              <a:t> (</a:t>
            </a:r>
            <a:r>
              <a:rPr lang="tr-TR" sz="2400" kern="0" dirty="0" err="1"/>
              <a:t>most</a:t>
            </a:r>
            <a:r>
              <a:rPr lang="tr-TR" sz="2400" kern="0" dirty="0"/>
              <a:t> </a:t>
            </a:r>
            <a:r>
              <a:rPr lang="tr-TR" sz="2400" kern="0" dirty="0" err="1"/>
              <a:t>important</a:t>
            </a:r>
            <a:r>
              <a:rPr lang="tr-TR" sz="2400" kern="0" dirty="0"/>
              <a:t> </a:t>
            </a:r>
            <a:r>
              <a:rPr lang="tr-TR" sz="2400" kern="0" dirty="0" err="1"/>
              <a:t>thing</a:t>
            </a:r>
            <a:r>
              <a:rPr lang="tr-TR" sz="2400" kern="0" dirty="0"/>
              <a:t> </a:t>
            </a:r>
            <a:r>
              <a:rPr lang="tr-TR" sz="2400" kern="0" dirty="0" err="1"/>
              <a:t>to</a:t>
            </a:r>
            <a:r>
              <a:rPr lang="tr-TR" sz="2400" kern="0" dirty="0"/>
              <a:t> </a:t>
            </a:r>
            <a:r>
              <a:rPr lang="tr-TR" sz="2400" kern="0" dirty="0" err="1"/>
              <a:t>share</a:t>
            </a:r>
            <a:r>
              <a:rPr lang="tr-TR" sz="2400" kern="0" dirty="0"/>
              <a:t>)</a:t>
            </a:r>
          </a:p>
          <a:p>
            <a:r>
              <a:rPr lang="tr-TR" sz="2400" kern="0" dirty="0"/>
              <a:t>Q1: </a:t>
            </a:r>
            <a:r>
              <a:rPr lang="tr-TR" sz="2400" kern="0" dirty="0" err="1"/>
              <a:t>Why</a:t>
            </a:r>
            <a:r>
              <a:rPr lang="tr-TR" sz="2400" kern="0" dirty="0"/>
              <a:t> </a:t>
            </a:r>
            <a:r>
              <a:rPr lang="tr-TR" sz="2400" kern="0" dirty="0" err="1"/>
              <a:t>are</a:t>
            </a:r>
            <a:r>
              <a:rPr lang="tr-TR" sz="2400" kern="0" dirty="0"/>
              <a:t> </a:t>
            </a:r>
            <a:r>
              <a:rPr lang="tr-TR" sz="2400" kern="0" dirty="0" err="1"/>
              <a:t>we</a:t>
            </a:r>
            <a:r>
              <a:rPr lang="tr-TR" sz="2400" kern="0" dirty="0"/>
              <a:t> here?</a:t>
            </a:r>
          </a:p>
          <a:p>
            <a:r>
              <a:rPr lang="tr-TR" sz="2400" kern="0" dirty="0"/>
              <a:t>Q2: </a:t>
            </a:r>
            <a:r>
              <a:rPr lang="tr-TR" sz="2400" kern="0" dirty="0" err="1"/>
              <a:t>Says</a:t>
            </a:r>
            <a:r>
              <a:rPr lang="tr-TR" sz="2400" kern="0" dirty="0"/>
              <a:t> </a:t>
            </a:r>
            <a:r>
              <a:rPr lang="tr-TR" sz="2400" kern="0" dirty="0" err="1"/>
              <a:t>who</a:t>
            </a:r>
            <a:r>
              <a:rPr lang="tr-TR" sz="2400" kern="0" dirty="0"/>
              <a:t>?</a:t>
            </a:r>
          </a:p>
          <a:p>
            <a:r>
              <a:rPr lang="tr-TR" sz="2400" kern="0" dirty="0"/>
              <a:t>Q3: </a:t>
            </a:r>
            <a:r>
              <a:rPr lang="tr-TR" sz="2400" kern="0" dirty="0" err="1"/>
              <a:t>So</a:t>
            </a:r>
            <a:r>
              <a:rPr lang="tr-TR" sz="2400" kern="0" dirty="0"/>
              <a:t> </a:t>
            </a:r>
            <a:r>
              <a:rPr lang="tr-TR" sz="2400" kern="0" dirty="0" err="1"/>
              <a:t>what</a:t>
            </a:r>
            <a:r>
              <a:rPr lang="tr-TR" sz="2400" kern="0" dirty="0"/>
              <a:t>?</a:t>
            </a:r>
          </a:p>
          <a:p>
            <a:pPr marL="0" indent="0">
              <a:buFontTx/>
              <a:buNone/>
            </a:pPr>
            <a:endParaRPr lang="tr-TR" sz="2400" kern="0" dirty="0"/>
          </a:p>
          <a:p>
            <a:endParaRPr lang="tr-TR" sz="2400" kern="0" dirty="0"/>
          </a:p>
        </p:txBody>
      </p:sp>
    </p:spTree>
    <p:extLst>
      <p:ext uri="{BB962C8B-B14F-4D97-AF65-F5344CB8AC3E}">
        <p14:creationId xmlns:p14="http://schemas.microsoft.com/office/powerpoint/2010/main" val="235568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1F1FEF5-591B-4A58-AC30-78EDC465E8A3}"/>
              </a:ext>
            </a:extLst>
          </p:cNvPr>
          <p:cNvSpPr>
            <a:spLocks noGrp="1"/>
          </p:cNvSpPr>
          <p:nvPr>
            <p:ph type="title"/>
          </p:nvPr>
        </p:nvSpPr>
        <p:spPr/>
        <p:txBody>
          <a:bodyPr/>
          <a:lstStyle/>
          <a:p>
            <a:r>
              <a:rPr lang="tr-TR" dirty="0" err="1"/>
              <a:t>Poll</a:t>
            </a:r>
            <a:r>
              <a:rPr lang="tr-TR" dirty="0"/>
              <a:t> #1</a:t>
            </a:r>
          </a:p>
        </p:txBody>
      </p:sp>
      <p:pic>
        <p:nvPicPr>
          <p:cNvPr id="11" name="İçerik Yer Tutucusu 10">
            <a:extLst>
              <a:ext uri="{FF2B5EF4-FFF2-40B4-BE49-F238E27FC236}">
                <a16:creationId xmlns:a16="http://schemas.microsoft.com/office/drawing/2014/main" id="{282F94BF-3CCB-4825-A6C6-EE89FDEF52A5}"/>
              </a:ext>
            </a:extLst>
          </p:cNvPr>
          <p:cNvPicPr>
            <a:picLocks noGrp="1" noChangeAspect="1"/>
          </p:cNvPicPr>
          <p:nvPr>
            <p:ph idx="1"/>
          </p:nvPr>
        </p:nvPicPr>
        <p:blipFill>
          <a:blip r:embed="rId2"/>
          <a:stretch>
            <a:fillRect/>
          </a:stretch>
        </p:blipFill>
        <p:spPr>
          <a:xfrm>
            <a:off x="1707445" y="1371600"/>
            <a:ext cx="8777111" cy="4937125"/>
          </a:xfrm>
          <a:prstGeom prst="rect">
            <a:avLst/>
          </a:prstGeom>
        </p:spPr>
      </p:pic>
    </p:spTree>
    <p:extLst>
      <p:ext uri="{BB962C8B-B14F-4D97-AF65-F5344CB8AC3E}">
        <p14:creationId xmlns:p14="http://schemas.microsoft.com/office/powerpoint/2010/main" val="1462925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C3FFD7D-C525-49AD-A0F2-3CFB0981AB16}"/>
              </a:ext>
            </a:extLst>
          </p:cNvPr>
          <p:cNvSpPr>
            <a:spLocks noGrp="1"/>
          </p:cNvSpPr>
          <p:nvPr>
            <p:ph type="title"/>
          </p:nvPr>
        </p:nvSpPr>
        <p:spPr/>
        <p:txBody>
          <a:bodyPr/>
          <a:lstStyle/>
          <a:p>
            <a:r>
              <a:rPr lang="tr-TR" dirty="0" err="1"/>
              <a:t>References</a:t>
            </a:r>
            <a:endParaRPr lang="tr-TR" dirty="0"/>
          </a:p>
        </p:txBody>
      </p:sp>
      <p:sp>
        <p:nvSpPr>
          <p:cNvPr id="3" name="İçerik Yer Tutucusu 2">
            <a:extLst>
              <a:ext uri="{FF2B5EF4-FFF2-40B4-BE49-F238E27FC236}">
                <a16:creationId xmlns:a16="http://schemas.microsoft.com/office/drawing/2014/main" id="{EF1652E1-01DA-48FC-A34A-3CE965B55CEA}"/>
              </a:ext>
            </a:extLst>
          </p:cNvPr>
          <p:cNvSpPr>
            <a:spLocks noGrp="1"/>
          </p:cNvSpPr>
          <p:nvPr>
            <p:ph idx="1"/>
          </p:nvPr>
        </p:nvSpPr>
        <p:spPr>
          <a:xfrm>
            <a:off x="0" y="1371600"/>
            <a:ext cx="12192000" cy="4937760"/>
          </a:xfrm>
        </p:spPr>
        <p:txBody>
          <a:bodyPr/>
          <a:lstStyle/>
          <a:p>
            <a:pPr marL="0" indent="0">
              <a:buNone/>
            </a:pPr>
            <a:r>
              <a:rPr lang="tr-TR" sz="1200" dirty="0"/>
              <a:t>[1]	</a:t>
            </a:r>
            <a:r>
              <a:rPr lang="tr-TR" sz="1200" dirty="0" err="1"/>
              <a:t>Gungor</a:t>
            </a:r>
            <a:r>
              <a:rPr lang="tr-TR" sz="1200" dirty="0"/>
              <a:t> G, Sari R. </a:t>
            </a:r>
            <a:r>
              <a:rPr lang="tr-TR" sz="1200" dirty="0" err="1"/>
              <a:t>The</a:t>
            </a:r>
            <a:r>
              <a:rPr lang="tr-TR" sz="1200" dirty="0"/>
              <a:t> Role of Nuclear Energy in </a:t>
            </a:r>
            <a:r>
              <a:rPr lang="tr-TR" sz="1200" dirty="0" err="1"/>
              <a:t>Transition</a:t>
            </a:r>
            <a:r>
              <a:rPr lang="tr-TR" sz="1200" dirty="0"/>
              <a:t> </a:t>
            </a:r>
            <a:r>
              <a:rPr lang="tr-TR" sz="1200" dirty="0" err="1"/>
              <a:t>Pathways</a:t>
            </a:r>
            <a:r>
              <a:rPr lang="tr-TR" sz="1200" dirty="0"/>
              <a:t> of </a:t>
            </a:r>
            <a:r>
              <a:rPr lang="tr-TR" sz="1200" dirty="0" err="1"/>
              <a:t>Turkish</a:t>
            </a:r>
            <a:r>
              <a:rPr lang="tr-TR" sz="1200" dirty="0"/>
              <a:t> Energy </a:t>
            </a:r>
            <a:r>
              <a:rPr lang="tr-TR" sz="1200" dirty="0" err="1"/>
              <a:t>Sector</a:t>
            </a:r>
            <a:r>
              <a:rPr lang="tr-TR" sz="1200" dirty="0"/>
              <a:t>. </a:t>
            </a:r>
            <a:r>
              <a:rPr lang="tr-TR" sz="1200" dirty="0" err="1"/>
              <a:t>In</a:t>
            </a:r>
            <a:r>
              <a:rPr lang="tr-TR" sz="1200" dirty="0"/>
              <a:t>: </a:t>
            </a:r>
            <a:r>
              <a:rPr lang="tr-TR" sz="1200" dirty="0" err="1"/>
              <a:t>The</a:t>
            </a:r>
            <a:r>
              <a:rPr lang="tr-TR" sz="1200" dirty="0"/>
              <a:t> </a:t>
            </a:r>
            <a:r>
              <a:rPr lang="tr-TR" sz="1200" dirty="0" err="1"/>
              <a:t>potential</a:t>
            </a:r>
            <a:r>
              <a:rPr lang="tr-TR" sz="1200" dirty="0"/>
              <a:t> role of </a:t>
            </a:r>
            <a:r>
              <a:rPr lang="tr-TR" sz="1200" dirty="0" err="1"/>
              <a:t>nuclear</a:t>
            </a:r>
            <a:r>
              <a:rPr lang="tr-TR" sz="1200" dirty="0"/>
              <a:t> </a:t>
            </a:r>
            <a:r>
              <a:rPr lang="tr-TR" sz="1200" dirty="0" err="1"/>
              <a:t>energy</a:t>
            </a:r>
            <a:r>
              <a:rPr lang="tr-TR" sz="1200" dirty="0"/>
              <a:t> in </a:t>
            </a:r>
            <a:r>
              <a:rPr lang="tr-TR" sz="1200" dirty="0" err="1"/>
              <a:t>national</a:t>
            </a:r>
            <a:r>
              <a:rPr lang="tr-TR" sz="1200" dirty="0"/>
              <a:t> </a:t>
            </a:r>
            <a:r>
              <a:rPr lang="tr-TR" sz="1200" dirty="0" err="1"/>
              <a:t>climate</a:t>
            </a:r>
            <a:r>
              <a:rPr lang="tr-TR" sz="1200" dirty="0"/>
              <a:t> </a:t>
            </a:r>
            <a:r>
              <a:rPr lang="tr-TR" sz="1200" dirty="0" err="1"/>
              <a:t>change</a:t>
            </a:r>
            <a:r>
              <a:rPr lang="tr-TR" sz="1200" dirty="0"/>
              <a:t> </a:t>
            </a:r>
            <a:r>
              <a:rPr lang="tr-TR" sz="1200" dirty="0" err="1"/>
              <a:t>mitigation</a:t>
            </a:r>
            <a:r>
              <a:rPr lang="tr-TR" sz="1200" dirty="0"/>
              <a:t> </a:t>
            </a:r>
            <a:r>
              <a:rPr lang="tr-TR" sz="1200" dirty="0" err="1"/>
              <a:t>strategies</a:t>
            </a:r>
            <a:r>
              <a:rPr lang="tr-TR" sz="1200" dirty="0"/>
              <a:t> : final </a:t>
            </a:r>
            <a:r>
              <a:rPr lang="tr-TR" sz="1200" dirty="0" err="1"/>
              <a:t>report</a:t>
            </a:r>
            <a:r>
              <a:rPr lang="tr-TR" sz="1200" dirty="0"/>
              <a:t> of a </a:t>
            </a:r>
            <a:r>
              <a:rPr lang="tr-TR" sz="1200" dirty="0" err="1"/>
              <a:t>coordinated</a:t>
            </a:r>
            <a:r>
              <a:rPr lang="tr-TR" sz="1200" dirty="0"/>
              <a:t> </a:t>
            </a:r>
            <a:r>
              <a:rPr lang="tr-TR" sz="1200" dirty="0" err="1"/>
              <a:t>research</a:t>
            </a:r>
            <a:r>
              <a:rPr lang="tr-TR" sz="1200" dirty="0"/>
              <a:t> </a:t>
            </a:r>
            <a:r>
              <a:rPr lang="tr-TR" sz="1200" dirty="0" err="1"/>
              <a:t>project</a:t>
            </a:r>
            <a:r>
              <a:rPr lang="tr-TR" sz="1200" dirty="0"/>
              <a:t> [Internet]. International </a:t>
            </a:r>
            <a:r>
              <a:rPr lang="tr-TR" sz="1200" dirty="0" err="1"/>
              <a:t>Atomic</a:t>
            </a:r>
            <a:r>
              <a:rPr lang="tr-TR" sz="1200" dirty="0"/>
              <a:t> Energy Agency (IAEA): IAEA; 2020 .</a:t>
            </a:r>
          </a:p>
          <a:p>
            <a:pPr marL="0" indent="0">
              <a:buNone/>
            </a:pPr>
            <a:r>
              <a:rPr lang="tr-TR" sz="1200" dirty="0"/>
              <a:t>[2]	</a:t>
            </a:r>
            <a:r>
              <a:rPr lang="tr-TR" sz="1200" dirty="0" err="1"/>
              <a:t>Gungor</a:t>
            </a:r>
            <a:r>
              <a:rPr lang="tr-TR" sz="1200" dirty="0"/>
              <a:t> G, Sari R. </a:t>
            </a:r>
            <a:r>
              <a:rPr lang="tr-TR" sz="1200" dirty="0" err="1"/>
              <a:t>Turkey’s</a:t>
            </a:r>
            <a:r>
              <a:rPr lang="tr-TR" sz="1200" dirty="0"/>
              <a:t> </a:t>
            </a:r>
            <a:r>
              <a:rPr lang="tr-TR" sz="1200" dirty="0" err="1"/>
              <a:t>energy</a:t>
            </a:r>
            <a:r>
              <a:rPr lang="tr-TR" sz="1200" dirty="0"/>
              <a:t> </a:t>
            </a:r>
            <a:r>
              <a:rPr lang="tr-TR" sz="1200" dirty="0" err="1"/>
              <a:t>system</a:t>
            </a:r>
            <a:r>
              <a:rPr lang="tr-TR" sz="1200" dirty="0"/>
              <a:t> </a:t>
            </a:r>
            <a:r>
              <a:rPr lang="tr-TR" sz="1200" dirty="0" err="1"/>
              <a:t>development</a:t>
            </a:r>
            <a:r>
              <a:rPr lang="tr-TR" sz="1200" dirty="0"/>
              <a:t>: </a:t>
            </a:r>
            <a:r>
              <a:rPr lang="tr-TR" sz="1200" dirty="0" err="1"/>
              <a:t>linking</a:t>
            </a:r>
            <a:r>
              <a:rPr lang="tr-TR" sz="1200" dirty="0"/>
              <a:t> an </a:t>
            </a:r>
            <a:r>
              <a:rPr lang="tr-TR" sz="1200" dirty="0" err="1"/>
              <a:t>energy</a:t>
            </a:r>
            <a:r>
              <a:rPr lang="tr-TR" sz="1200" dirty="0"/>
              <a:t> </a:t>
            </a:r>
            <a:r>
              <a:rPr lang="tr-TR" sz="1200" dirty="0" err="1"/>
              <a:t>supply</a:t>
            </a:r>
            <a:r>
              <a:rPr lang="tr-TR" sz="1200" dirty="0"/>
              <a:t> model </a:t>
            </a:r>
            <a:r>
              <a:rPr lang="tr-TR" sz="1200" dirty="0" err="1"/>
              <a:t>with</a:t>
            </a:r>
            <a:r>
              <a:rPr lang="tr-TR" sz="1200" dirty="0"/>
              <a:t> an </a:t>
            </a:r>
            <a:r>
              <a:rPr lang="tr-TR" sz="1200" dirty="0" err="1"/>
              <a:t>industrial</a:t>
            </a:r>
            <a:r>
              <a:rPr lang="tr-TR" sz="1200" dirty="0"/>
              <a:t> </a:t>
            </a:r>
            <a:r>
              <a:rPr lang="tr-TR" sz="1200" dirty="0" err="1"/>
              <a:t>simulation</a:t>
            </a:r>
            <a:r>
              <a:rPr lang="tr-TR" sz="1200" dirty="0"/>
              <a:t> model </a:t>
            </a:r>
            <a:r>
              <a:rPr lang="tr-TR" sz="1200" dirty="0" err="1"/>
              <a:t>and</a:t>
            </a:r>
            <a:r>
              <a:rPr lang="tr-TR" sz="1200" dirty="0"/>
              <a:t> </a:t>
            </a:r>
            <a:r>
              <a:rPr lang="tr-TR" sz="1200" dirty="0" err="1"/>
              <a:t>solving</a:t>
            </a:r>
            <a:r>
              <a:rPr lang="tr-TR" sz="1200" dirty="0"/>
              <a:t> it </a:t>
            </a:r>
            <a:r>
              <a:rPr lang="tr-TR" sz="1200" dirty="0" err="1"/>
              <a:t>iteratively</a:t>
            </a:r>
            <a:r>
              <a:rPr lang="tr-TR" sz="1200" dirty="0"/>
              <a:t>. </a:t>
            </a:r>
            <a:r>
              <a:rPr lang="tr-TR" sz="1200" dirty="0" err="1"/>
              <a:t>Int</a:t>
            </a:r>
            <a:r>
              <a:rPr lang="tr-TR" sz="1200" dirty="0"/>
              <a:t> J </a:t>
            </a:r>
            <a:r>
              <a:rPr lang="tr-TR" sz="1200" dirty="0" err="1"/>
              <a:t>Innov</a:t>
            </a:r>
            <a:r>
              <a:rPr lang="tr-TR" sz="1200" dirty="0"/>
              <a:t> </a:t>
            </a:r>
            <a:r>
              <a:rPr lang="tr-TR" sz="1200" dirty="0" err="1"/>
              <a:t>Sustain</a:t>
            </a:r>
            <a:r>
              <a:rPr lang="tr-TR" sz="1200" dirty="0"/>
              <a:t> Dev [Internet]. 2018. 12(1/2):44.</a:t>
            </a:r>
          </a:p>
          <a:p>
            <a:pPr marL="0" indent="0">
              <a:buNone/>
            </a:pPr>
            <a:r>
              <a:rPr lang="tr-TR" sz="1200" dirty="0"/>
              <a:t>[3]	</a:t>
            </a:r>
            <a:r>
              <a:rPr lang="tr-TR" sz="1200" dirty="0" err="1"/>
              <a:t>Gungor</a:t>
            </a:r>
            <a:r>
              <a:rPr lang="tr-TR" sz="1200" dirty="0"/>
              <a:t> G, Sari R. Nuclear </a:t>
            </a:r>
            <a:r>
              <a:rPr lang="tr-TR" sz="1200" dirty="0" err="1"/>
              <a:t>power</a:t>
            </a:r>
            <a:r>
              <a:rPr lang="tr-TR" sz="1200" dirty="0"/>
              <a:t> </a:t>
            </a:r>
            <a:r>
              <a:rPr lang="tr-TR" sz="1200" dirty="0" err="1"/>
              <a:t>and</a:t>
            </a:r>
            <a:r>
              <a:rPr lang="tr-TR" sz="1200" dirty="0"/>
              <a:t> </a:t>
            </a:r>
            <a:r>
              <a:rPr lang="tr-TR" sz="1200" dirty="0" err="1"/>
              <a:t>climate</a:t>
            </a:r>
            <a:r>
              <a:rPr lang="tr-TR" sz="1200" dirty="0"/>
              <a:t> </a:t>
            </a:r>
            <a:r>
              <a:rPr lang="tr-TR" sz="1200" dirty="0" err="1"/>
              <a:t>policy</a:t>
            </a:r>
            <a:r>
              <a:rPr lang="tr-TR" sz="1200" dirty="0"/>
              <a:t> </a:t>
            </a:r>
            <a:r>
              <a:rPr lang="tr-TR" sz="1200" dirty="0" err="1"/>
              <a:t>integration</a:t>
            </a:r>
            <a:r>
              <a:rPr lang="tr-TR" sz="1200" dirty="0"/>
              <a:t> in </a:t>
            </a:r>
            <a:r>
              <a:rPr lang="tr-TR" sz="1200" dirty="0" err="1"/>
              <a:t>developed</a:t>
            </a:r>
            <a:r>
              <a:rPr lang="tr-TR" sz="1200" dirty="0"/>
              <a:t> </a:t>
            </a:r>
            <a:r>
              <a:rPr lang="tr-TR" sz="1200" dirty="0" err="1"/>
              <a:t>and</a:t>
            </a:r>
            <a:r>
              <a:rPr lang="tr-TR" sz="1200" dirty="0"/>
              <a:t> </a:t>
            </a:r>
            <a:r>
              <a:rPr lang="tr-TR" sz="1200" dirty="0" err="1"/>
              <a:t>developing</a:t>
            </a:r>
            <a:r>
              <a:rPr lang="tr-TR" sz="1200" dirty="0"/>
              <a:t> </a:t>
            </a:r>
            <a:r>
              <a:rPr lang="tr-TR" sz="1200" dirty="0" err="1"/>
              <a:t>countries</a:t>
            </a:r>
            <a:r>
              <a:rPr lang="tr-TR" sz="1200" dirty="0"/>
              <a:t>. </a:t>
            </a:r>
            <a:r>
              <a:rPr lang="tr-TR" sz="1200" dirty="0" err="1"/>
              <a:t>Renew</a:t>
            </a:r>
            <a:r>
              <a:rPr lang="tr-TR" sz="1200" dirty="0"/>
              <a:t> </a:t>
            </a:r>
            <a:r>
              <a:rPr lang="tr-TR" sz="1200" dirty="0" err="1"/>
              <a:t>Sustain</a:t>
            </a:r>
            <a:r>
              <a:rPr lang="tr-TR" sz="1200" dirty="0"/>
              <a:t> Energy </a:t>
            </a:r>
            <a:r>
              <a:rPr lang="tr-TR" sz="1200" dirty="0" err="1"/>
              <a:t>Rev</a:t>
            </a:r>
            <a:r>
              <a:rPr lang="tr-TR" sz="1200" dirty="0"/>
              <a:t> [Internet]. 2022. 169(</a:t>
            </a:r>
            <a:r>
              <a:rPr lang="tr-TR" sz="1200" dirty="0" err="1"/>
              <a:t>June</a:t>
            </a:r>
            <a:r>
              <a:rPr lang="tr-TR" sz="1200" dirty="0"/>
              <a:t>):112839.</a:t>
            </a:r>
          </a:p>
          <a:p>
            <a:pPr marL="0" indent="0">
              <a:buNone/>
            </a:pPr>
            <a:r>
              <a:rPr lang="tr-TR" sz="1200" dirty="0"/>
              <a:t>[4]	Lee J, </a:t>
            </a:r>
            <a:r>
              <a:rPr lang="tr-TR" sz="1200" dirty="0" err="1"/>
              <a:t>Yang</a:t>
            </a:r>
            <a:r>
              <a:rPr lang="tr-TR" sz="1200" dirty="0"/>
              <a:t> JS. Global </a:t>
            </a:r>
            <a:r>
              <a:rPr lang="tr-TR" sz="1200" dirty="0" err="1"/>
              <a:t>energy</a:t>
            </a:r>
            <a:r>
              <a:rPr lang="tr-TR" sz="1200" dirty="0"/>
              <a:t> </a:t>
            </a:r>
            <a:r>
              <a:rPr lang="tr-TR" sz="1200" dirty="0" err="1"/>
              <a:t>transitions</a:t>
            </a:r>
            <a:r>
              <a:rPr lang="tr-TR" sz="1200" dirty="0"/>
              <a:t> </a:t>
            </a:r>
            <a:r>
              <a:rPr lang="tr-TR" sz="1200" dirty="0" err="1"/>
              <a:t>and</a:t>
            </a:r>
            <a:r>
              <a:rPr lang="tr-TR" sz="1200" dirty="0"/>
              <a:t> </a:t>
            </a:r>
            <a:r>
              <a:rPr lang="tr-TR" sz="1200" dirty="0" err="1"/>
              <a:t>political</a:t>
            </a:r>
            <a:r>
              <a:rPr lang="tr-TR" sz="1200" dirty="0"/>
              <a:t> </a:t>
            </a:r>
            <a:r>
              <a:rPr lang="tr-TR" sz="1200" dirty="0" err="1"/>
              <a:t>systems</a:t>
            </a:r>
            <a:r>
              <a:rPr lang="tr-TR" sz="1200" dirty="0"/>
              <a:t>. </a:t>
            </a:r>
            <a:r>
              <a:rPr lang="tr-TR" sz="1200" dirty="0" err="1"/>
              <a:t>Renew</a:t>
            </a:r>
            <a:r>
              <a:rPr lang="tr-TR" sz="1200" dirty="0"/>
              <a:t> </a:t>
            </a:r>
            <a:r>
              <a:rPr lang="tr-TR" sz="1200" dirty="0" err="1"/>
              <a:t>Sustain</a:t>
            </a:r>
            <a:r>
              <a:rPr lang="tr-TR" sz="1200" dirty="0"/>
              <a:t> Energy </a:t>
            </a:r>
            <a:r>
              <a:rPr lang="tr-TR" sz="1200" dirty="0" err="1"/>
              <a:t>Rev</a:t>
            </a:r>
            <a:r>
              <a:rPr lang="tr-TR" sz="1200" dirty="0"/>
              <a:t> [Internet]. 2019. 115(</a:t>
            </a:r>
            <a:r>
              <a:rPr lang="tr-TR" sz="1200" dirty="0" err="1"/>
              <a:t>August</a:t>
            </a:r>
            <a:r>
              <a:rPr lang="tr-TR" sz="1200" dirty="0"/>
              <a:t>):109370.</a:t>
            </a:r>
          </a:p>
          <a:p>
            <a:pPr marL="0" indent="0">
              <a:buNone/>
            </a:pPr>
            <a:r>
              <a:rPr lang="tr-TR" sz="1200" dirty="0"/>
              <a:t>[5]	</a:t>
            </a:r>
            <a:r>
              <a:rPr lang="tr-TR" sz="1200" dirty="0" err="1"/>
              <a:t>Castor</a:t>
            </a:r>
            <a:r>
              <a:rPr lang="tr-TR" sz="1200" dirty="0"/>
              <a:t> J, </a:t>
            </a:r>
            <a:r>
              <a:rPr lang="tr-TR" sz="1200" dirty="0" err="1"/>
              <a:t>Bacha</a:t>
            </a:r>
            <a:r>
              <a:rPr lang="tr-TR" sz="1200" dirty="0"/>
              <a:t> K, </a:t>
            </a:r>
            <a:r>
              <a:rPr lang="tr-TR" sz="1200" dirty="0" err="1"/>
              <a:t>Fuso</a:t>
            </a:r>
            <a:r>
              <a:rPr lang="tr-TR" sz="1200" dirty="0"/>
              <a:t> </a:t>
            </a:r>
            <a:r>
              <a:rPr lang="tr-TR" sz="1200" dirty="0" err="1"/>
              <a:t>Nerini</a:t>
            </a:r>
            <a:r>
              <a:rPr lang="tr-TR" sz="1200" dirty="0"/>
              <a:t> F. </a:t>
            </a:r>
            <a:r>
              <a:rPr lang="tr-TR" sz="1200" dirty="0" err="1"/>
              <a:t>SDGs</a:t>
            </a:r>
            <a:r>
              <a:rPr lang="tr-TR" sz="1200" dirty="0"/>
              <a:t> in </a:t>
            </a:r>
            <a:r>
              <a:rPr lang="tr-TR" sz="1200" dirty="0" err="1"/>
              <a:t>action</a:t>
            </a:r>
            <a:r>
              <a:rPr lang="tr-TR" sz="1200" dirty="0"/>
              <a:t>: A </a:t>
            </a:r>
            <a:r>
              <a:rPr lang="tr-TR" sz="1200" dirty="0" err="1"/>
              <a:t>novel</a:t>
            </a:r>
            <a:r>
              <a:rPr lang="tr-TR" sz="1200" dirty="0"/>
              <a:t> </a:t>
            </a:r>
            <a:r>
              <a:rPr lang="tr-TR" sz="1200" dirty="0" err="1"/>
              <a:t>framework</a:t>
            </a:r>
            <a:r>
              <a:rPr lang="tr-TR" sz="1200" dirty="0"/>
              <a:t> </a:t>
            </a:r>
            <a:r>
              <a:rPr lang="tr-TR" sz="1200" dirty="0" err="1"/>
              <a:t>for</a:t>
            </a:r>
            <a:r>
              <a:rPr lang="tr-TR" sz="1200" dirty="0"/>
              <a:t> </a:t>
            </a:r>
            <a:r>
              <a:rPr lang="tr-TR" sz="1200" dirty="0" err="1"/>
              <a:t>assessing</a:t>
            </a:r>
            <a:r>
              <a:rPr lang="tr-TR" sz="1200" dirty="0"/>
              <a:t> </a:t>
            </a:r>
            <a:r>
              <a:rPr lang="tr-TR" sz="1200" dirty="0" err="1"/>
              <a:t>energy</a:t>
            </a:r>
            <a:r>
              <a:rPr lang="tr-TR" sz="1200" dirty="0"/>
              <a:t> </a:t>
            </a:r>
            <a:r>
              <a:rPr lang="tr-TR" sz="1200" dirty="0" err="1"/>
              <a:t>projects</a:t>
            </a:r>
            <a:r>
              <a:rPr lang="tr-TR" sz="1200" dirty="0"/>
              <a:t> </a:t>
            </a:r>
            <a:r>
              <a:rPr lang="tr-TR" sz="1200" dirty="0" err="1"/>
              <a:t>against</a:t>
            </a:r>
            <a:r>
              <a:rPr lang="tr-TR" sz="1200" dirty="0"/>
              <a:t> </a:t>
            </a:r>
            <a:r>
              <a:rPr lang="tr-TR" sz="1200" dirty="0" err="1"/>
              <a:t>the</a:t>
            </a:r>
            <a:r>
              <a:rPr lang="tr-TR" sz="1200" dirty="0"/>
              <a:t> </a:t>
            </a:r>
            <a:r>
              <a:rPr lang="tr-TR" sz="1200" dirty="0" err="1"/>
              <a:t>sustainable</a:t>
            </a:r>
            <a:r>
              <a:rPr lang="tr-TR" sz="1200" dirty="0"/>
              <a:t> </a:t>
            </a:r>
            <a:r>
              <a:rPr lang="tr-TR" sz="1200" dirty="0" err="1"/>
              <a:t>development</a:t>
            </a:r>
            <a:r>
              <a:rPr lang="tr-TR" sz="1200" dirty="0"/>
              <a:t> </a:t>
            </a:r>
            <a:r>
              <a:rPr lang="tr-TR" sz="1200" dirty="0" err="1"/>
              <a:t>goals</a:t>
            </a:r>
            <a:r>
              <a:rPr lang="tr-TR" sz="1200" dirty="0"/>
              <a:t>. Energy </a:t>
            </a:r>
            <a:r>
              <a:rPr lang="tr-TR" sz="1200" dirty="0" err="1"/>
              <a:t>Res</a:t>
            </a:r>
            <a:r>
              <a:rPr lang="tr-TR" sz="1200" dirty="0"/>
              <a:t> </a:t>
            </a:r>
            <a:r>
              <a:rPr lang="tr-TR" sz="1200" dirty="0" err="1"/>
              <a:t>Soc</a:t>
            </a:r>
            <a:r>
              <a:rPr lang="tr-TR" sz="1200" dirty="0"/>
              <a:t> </a:t>
            </a:r>
            <a:r>
              <a:rPr lang="tr-TR" sz="1200" dirty="0" err="1"/>
              <a:t>Sci</a:t>
            </a:r>
            <a:r>
              <a:rPr lang="tr-TR" sz="1200" dirty="0"/>
              <a:t> [Internet]. 2020. 68(</a:t>
            </a:r>
            <a:r>
              <a:rPr lang="tr-TR" sz="1200" dirty="0" err="1"/>
              <a:t>January</a:t>
            </a:r>
            <a:r>
              <a:rPr lang="tr-TR" sz="1200" dirty="0"/>
              <a:t>):101556.</a:t>
            </a:r>
          </a:p>
          <a:p>
            <a:pPr marL="0" indent="0">
              <a:buNone/>
            </a:pPr>
            <a:r>
              <a:rPr lang="tr-TR" sz="1200" dirty="0"/>
              <a:t>[6]	</a:t>
            </a:r>
            <a:r>
              <a:rPr lang="tr-TR" sz="1200" dirty="0" err="1"/>
              <a:t>Siscoe</a:t>
            </a:r>
            <a:r>
              <a:rPr lang="tr-TR" sz="1200" dirty="0"/>
              <a:t> G. </a:t>
            </a:r>
            <a:r>
              <a:rPr lang="tr-TR" sz="1200" dirty="0" err="1"/>
              <a:t>The</a:t>
            </a:r>
            <a:r>
              <a:rPr lang="tr-TR" sz="1200" dirty="0"/>
              <a:t> </a:t>
            </a:r>
            <a:r>
              <a:rPr lang="tr-TR" sz="1200" dirty="0" err="1"/>
              <a:t>space-weather</a:t>
            </a:r>
            <a:r>
              <a:rPr lang="tr-TR" sz="1200" dirty="0"/>
              <a:t> </a:t>
            </a:r>
            <a:r>
              <a:rPr lang="tr-TR" sz="1200" dirty="0" err="1"/>
              <a:t>enterprise</a:t>
            </a:r>
            <a:r>
              <a:rPr lang="tr-TR" sz="1200" dirty="0"/>
              <a:t>: </a:t>
            </a:r>
            <a:r>
              <a:rPr lang="tr-TR" sz="1200" dirty="0" err="1"/>
              <a:t>past</a:t>
            </a:r>
            <a:r>
              <a:rPr lang="tr-TR" sz="1200" dirty="0"/>
              <a:t>, </a:t>
            </a:r>
            <a:r>
              <a:rPr lang="tr-TR" sz="1200" dirty="0" err="1"/>
              <a:t>present</a:t>
            </a:r>
            <a:r>
              <a:rPr lang="tr-TR" sz="1200" dirty="0"/>
              <a:t>, </a:t>
            </a:r>
            <a:r>
              <a:rPr lang="tr-TR" sz="1200" dirty="0" err="1"/>
              <a:t>and</a:t>
            </a:r>
            <a:r>
              <a:rPr lang="tr-TR" sz="1200" dirty="0"/>
              <a:t> </a:t>
            </a:r>
            <a:r>
              <a:rPr lang="tr-TR" sz="1200" dirty="0" err="1"/>
              <a:t>future</a:t>
            </a:r>
            <a:r>
              <a:rPr lang="tr-TR" sz="1200" dirty="0"/>
              <a:t>. J </a:t>
            </a:r>
            <a:r>
              <a:rPr lang="tr-TR" sz="1200" dirty="0" err="1"/>
              <a:t>Atmos</a:t>
            </a:r>
            <a:r>
              <a:rPr lang="tr-TR" sz="1200" dirty="0"/>
              <a:t> Solar-</a:t>
            </a:r>
            <a:r>
              <a:rPr lang="tr-TR" sz="1200" dirty="0" err="1"/>
              <a:t>Terrestrial</a:t>
            </a:r>
            <a:r>
              <a:rPr lang="tr-TR" sz="1200" dirty="0"/>
              <a:t> </a:t>
            </a:r>
            <a:r>
              <a:rPr lang="tr-TR" sz="1200" dirty="0" err="1"/>
              <a:t>Phys</a:t>
            </a:r>
            <a:r>
              <a:rPr lang="tr-TR" sz="1200" dirty="0"/>
              <a:t> [Internet]. 2000. 62(14):1223–32.</a:t>
            </a:r>
          </a:p>
          <a:p>
            <a:pPr marL="0" indent="0">
              <a:buNone/>
            </a:pPr>
            <a:r>
              <a:rPr lang="tr-TR" sz="1200" dirty="0"/>
              <a:t>[7]	</a:t>
            </a:r>
            <a:r>
              <a:rPr lang="tr-TR" sz="1200" dirty="0" err="1"/>
              <a:t>Malliaris</a:t>
            </a:r>
            <a:r>
              <a:rPr lang="tr-TR" sz="1200" dirty="0"/>
              <a:t> AG, </a:t>
            </a:r>
            <a:r>
              <a:rPr lang="tr-TR" sz="1200" dirty="0" err="1"/>
              <a:t>Malliaris</a:t>
            </a:r>
            <a:r>
              <a:rPr lang="tr-TR" sz="1200" dirty="0"/>
              <a:t> M. </a:t>
            </a:r>
            <a:r>
              <a:rPr lang="tr-TR" sz="1200" dirty="0" err="1"/>
              <a:t>What</a:t>
            </a:r>
            <a:r>
              <a:rPr lang="tr-TR" sz="1200" dirty="0"/>
              <a:t> </a:t>
            </a:r>
            <a:r>
              <a:rPr lang="tr-TR" sz="1200" dirty="0" err="1"/>
              <a:t>Microeconomic</a:t>
            </a:r>
            <a:r>
              <a:rPr lang="tr-TR" sz="1200" dirty="0"/>
              <a:t> Fundamentals </a:t>
            </a:r>
            <a:r>
              <a:rPr lang="tr-TR" sz="1200" dirty="0" err="1"/>
              <a:t>Drove</a:t>
            </a:r>
            <a:r>
              <a:rPr lang="tr-TR" sz="1200" dirty="0"/>
              <a:t> Global </a:t>
            </a:r>
            <a:r>
              <a:rPr lang="tr-TR" sz="1200" dirty="0" err="1"/>
              <a:t>Oil</a:t>
            </a:r>
            <a:r>
              <a:rPr lang="tr-TR" sz="1200" dirty="0"/>
              <a:t> </a:t>
            </a:r>
            <a:r>
              <a:rPr lang="tr-TR" sz="1200" dirty="0" err="1"/>
              <a:t>Prices</a:t>
            </a:r>
            <a:r>
              <a:rPr lang="tr-TR" sz="1200" dirty="0"/>
              <a:t> </a:t>
            </a:r>
            <a:r>
              <a:rPr lang="tr-TR" sz="1200" dirty="0" err="1"/>
              <a:t>during</a:t>
            </a:r>
            <a:r>
              <a:rPr lang="tr-TR" sz="1200" dirty="0"/>
              <a:t> 1986–2020? J Risk </a:t>
            </a:r>
            <a:r>
              <a:rPr lang="tr-TR" sz="1200" dirty="0" err="1"/>
              <a:t>Financ</a:t>
            </a:r>
            <a:r>
              <a:rPr lang="tr-TR" sz="1200" dirty="0"/>
              <a:t> </a:t>
            </a:r>
            <a:r>
              <a:rPr lang="tr-TR" sz="1200" dirty="0" err="1"/>
              <a:t>Manag</a:t>
            </a:r>
            <a:r>
              <a:rPr lang="tr-TR" sz="1200" dirty="0"/>
              <a:t>. 2021. 14(8):391.</a:t>
            </a:r>
          </a:p>
          <a:p>
            <a:pPr marL="0" indent="0">
              <a:buNone/>
            </a:pPr>
            <a:r>
              <a:rPr lang="tr-TR" sz="1200" dirty="0"/>
              <a:t>[8]	</a:t>
            </a:r>
            <a:r>
              <a:rPr lang="tr-TR" sz="1200" dirty="0" err="1"/>
              <a:t>Brauers</a:t>
            </a:r>
            <a:r>
              <a:rPr lang="tr-TR" sz="1200" dirty="0"/>
              <a:t> H, </a:t>
            </a:r>
            <a:r>
              <a:rPr lang="tr-TR" sz="1200" dirty="0" err="1"/>
              <a:t>Braunger</a:t>
            </a:r>
            <a:r>
              <a:rPr lang="tr-TR" sz="1200" dirty="0"/>
              <a:t> I, </a:t>
            </a:r>
            <a:r>
              <a:rPr lang="tr-TR" sz="1200" dirty="0" err="1"/>
              <a:t>Jewell</a:t>
            </a:r>
            <a:r>
              <a:rPr lang="tr-TR" sz="1200" dirty="0"/>
              <a:t> J. </a:t>
            </a:r>
            <a:r>
              <a:rPr lang="tr-TR" sz="1200" dirty="0" err="1"/>
              <a:t>Liquefied</a:t>
            </a:r>
            <a:r>
              <a:rPr lang="tr-TR" sz="1200" dirty="0"/>
              <a:t> </a:t>
            </a:r>
            <a:r>
              <a:rPr lang="tr-TR" sz="1200" dirty="0" err="1"/>
              <a:t>natural</a:t>
            </a:r>
            <a:r>
              <a:rPr lang="tr-TR" sz="1200" dirty="0"/>
              <a:t> </a:t>
            </a:r>
            <a:r>
              <a:rPr lang="tr-TR" sz="1200" dirty="0" err="1"/>
              <a:t>gas</a:t>
            </a:r>
            <a:r>
              <a:rPr lang="tr-TR" sz="1200" dirty="0"/>
              <a:t> </a:t>
            </a:r>
            <a:r>
              <a:rPr lang="tr-TR" sz="1200" dirty="0" err="1"/>
              <a:t>expansion</a:t>
            </a:r>
            <a:r>
              <a:rPr lang="tr-TR" sz="1200" dirty="0"/>
              <a:t> </a:t>
            </a:r>
            <a:r>
              <a:rPr lang="tr-TR" sz="1200" dirty="0" err="1"/>
              <a:t>plans</a:t>
            </a:r>
            <a:r>
              <a:rPr lang="tr-TR" sz="1200" dirty="0"/>
              <a:t> in Germany: </a:t>
            </a:r>
            <a:r>
              <a:rPr lang="tr-TR" sz="1200" dirty="0" err="1"/>
              <a:t>The</a:t>
            </a:r>
            <a:r>
              <a:rPr lang="tr-TR" sz="1200" dirty="0"/>
              <a:t> risk of </a:t>
            </a:r>
            <a:r>
              <a:rPr lang="tr-TR" sz="1200" dirty="0" err="1"/>
              <a:t>gas</a:t>
            </a:r>
            <a:r>
              <a:rPr lang="tr-TR" sz="1200" dirty="0"/>
              <a:t> </a:t>
            </a:r>
            <a:r>
              <a:rPr lang="tr-TR" sz="1200" dirty="0" err="1"/>
              <a:t>lock</a:t>
            </a:r>
            <a:r>
              <a:rPr lang="tr-TR" sz="1200" dirty="0"/>
              <a:t>-in </a:t>
            </a:r>
            <a:r>
              <a:rPr lang="tr-TR" sz="1200" dirty="0" err="1"/>
              <a:t>under</a:t>
            </a:r>
            <a:r>
              <a:rPr lang="tr-TR" sz="1200" dirty="0"/>
              <a:t> </a:t>
            </a:r>
            <a:r>
              <a:rPr lang="tr-TR" sz="1200" dirty="0" err="1"/>
              <a:t>energy</a:t>
            </a:r>
            <a:r>
              <a:rPr lang="tr-TR" sz="1200" dirty="0"/>
              <a:t> </a:t>
            </a:r>
            <a:r>
              <a:rPr lang="tr-TR" sz="1200" dirty="0" err="1"/>
              <a:t>transitions</a:t>
            </a:r>
            <a:r>
              <a:rPr lang="tr-TR" sz="1200" dirty="0"/>
              <a:t>. Energy </a:t>
            </a:r>
            <a:r>
              <a:rPr lang="tr-TR" sz="1200" dirty="0" err="1"/>
              <a:t>Res</a:t>
            </a:r>
            <a:r>
              <a:rPr lang="tr-TR" sz="1200" dirty="0"/>
              <a:t> </a:t>
            </a:r>
            <a:r>
              <a:rPr lang="tr-TR" sz="1200" dirty="0" err="1"/>
              <a:t>Soc</a:t>
            </a:r>
            <a:r>
              <a:rPr lang="tr-TR" sz="1200" dirty="0"/>
              <a:t> </a:t>
            </a:r>
            <a:r>
              <a:rPr lang="tr-TR" sz="1200" dirty="0" err="1"/>
              <a:t>Sci</a:t>
            </a:r>
            <a:r>
              <a:rPr lang="tr-TR" sz="1200" dirty="0"/>
              <a:t> [Internet]. 2021. 76:102059.</a:t>
            </a:r>
          </a:p>
          <a:p>
            <a:pPr marL="0" indent="0">
              <a:buNone/>
            </a:pPr>
            <a:r>
              <a:rPr lang="tr-TR" sz="1200" dirty="0"/>
              <a:t>[9]	</a:t>
            </a:r>
            <a:r>
              <a:rPr lang="tr-TR" sz="1200" dirty="0" err="1"/>
              <a:t>van</a:t>
            </a:r>
            <a:r>
              <a:rPr lang="tr-TR" sz="1200" dirty="0"/>
              <a:t> der </a:t>
            </a:r>
            <a:r>
              <a:rPr lang="tr-TR" sz="1200" dirty="0" err="1"/>
              <a:t>Zwaan</a:t>
            </a:r>
            <a:r>
              <a:rPr lang="tr-TR" sz="1200" dirty="0"/>
              <a:t> B, Dalla Longa F. </a:t>
            </a:r>
            <a:r>
              <a:rPr lang="tr-TR" sz="1200" dirty="0" err="1"/>
              <a:t>Integrated</a:t>
            </a:r>
            <a:r>
              <a:rPr lang="tr-TR" sz="1200" dirty="0"/>
              <a:t> </a:t>
            </a:r>
            <a:r>
              <a:rPr lang="tr-TR" sz="1200" dirty="0" err="1"/>
              <a:t>assessment</a:t>
            </a:r>
            <a:r>
              <a:rPr lang="tr-TR" sz="1200" dirty="0"/>
              <a:t> </a:t>
            </a:r>
            <a:r>
              <a:rPr lang="tr-TR" sz="1200" dirty="0" err="1"/>
              <a:t>projections</a:t>
            </a:r>
            <a:r>
              <a:rPr lang="tr-TR" sz="1200" dirty="0"/>
              <a:t> </a:t>
            </a:r>
            <a:r>
              <a:rPr lang="tr-TR" sz="1200" dirty="0" err="1"/>
              <a:t>for</a:t>
            </a:r>
            <a:r>
              <a:rPr lang="tr-TR" sz="1200" dirty="0"/>
              <a:t> global </a:t>
            </a:r>
            <a:r>
              <a:rPr lang="tr-TR" sz="1200" dirty="0" err="1"/>
              <a:t>geothermal</a:t>
            </a:r>
            <a:r>
              <a:rPr lang="tr-TR" sz="1200" dirty="0"/>
              <a:t> </a:t>
            </a:r>
            <a:r>
              <a:rPr lang="tr-TR" sz="1200" dirty="0" err="1"/>
              <a:t>energy</a:t>
            </a:r>
            <a:r>
              <a:rPr lang="tr-TR" sz="1200" dirty="0"/>
              <a:t> </a:t>
            </a:r>
            <a:r>
              <a:rPr lang="tr-TR" sz="1200" dirty="0" err="1"/>
              <a:t>use</a:t>
            </a:r>
            <a:r>
              <a:rPr lang="tr-TR" sz="1200" dirty="0"/>
              <a:t>. </a:t>
            </a:r>
            <a:r>
              <a:rPr lang="tr-TR" sz="1200" dirty="0" err="1"/>
              <a:t>Geothermics</a:t>
            </a:r>
            <a:r>
              <a:rPr lang="tr-TR" sz="1200" dirty="0"/>
              <a:t> [Internet]. 2019. 82:203–11.</a:t>
            </a:r>
          </a:p>
          <a:p>
            <a:pPr marL="0" indent="0">
              <a:buNone/>
            </a:pPr>
            <a:r>
              <a:rPr lang="tr-TR" sz="1200" dirty="0"/>
              <a:t>[10]	</a:t>
            </a:r>
            <a:r>
              <a:rPr lang="tr-TR" sz="1200" dirty="0" err="1"/>
              <a:t>Johnsson</a:t>
            </a:r>
            <a:r>
              <a:rPr lang="tr-TR" sz="1200" dirty="0"/>
              <a:t> F, </a:t>
            </a:r>
            <a:r>
              <a:rPr lang="tr-TR" sz="1200" dirty="0" err="1"/>
              <a:t>Kjärstad</a:t>
            </a:r>
            <a:r>
              <a:rPr lang="tr-TR" sz="1200" dirty="0"/>
              <a:t> J, </a:t>
            </a:r>
            <a:r>
              <a:rPr lang="tr-TR" sz="1200" dirty="0" err="1"/>
              <a:t>Rootzén</a:t>
            </a:r>
            <a:r>
              <a:rPr lang="tr-TR" sz="1200" dirty="0"/>
              <a:t> J. </a:t>
            </a:r>
            <a:r>
              <a:rPr lang="tr-TR" sz="1200" dirty="0" err="1"/>
              <a:t>The</a:t>
            </a:r>
            <a:r>
              <a:rPr lang="tr-TR" sz="1200" dirty="0"/>
              <a:t> </a:t>
            </a:r>
            <a:r>
              <a:rPr lang="tr-TR" sz="1200" dirty="0" err="1"/>
              <a:t>threat</a:t>
            </a:r>
            <a:r>
              <a:rPr lang="tr-TR" sz="1200" dirty="0"/>
              <a:t> </a:t>
            </a:r>
            <a:r>
              <a:rPr lang="tr-TR" sz="1200" dirty="0" err="1"/>
              <a:t>to</a:t>
            </a:r>
            <a:r>
              <a:rPr lang="tr-TR" sz="1200" dirty="0"/>
              <a:t> </a:t>
            </a:r>
            <a:r>
              <a:rPr lang="tr-TR" sz="1200" dirty="0" err="1"/>
              <a:t>climate</a:t>
            </a:r>
            <a:r>
              <a:rPr lang="tr-TR" sz="1200" dirty="0"/>
              <a:t> </a:t>
            </a:r>
            <a:r>
              <a:rPr lang="tr-TR" sz="1200" dirty="0" err="1"/>
              <a:t>change</a:t>
            </a:r>
            <a:r>
              <a:rPr lang="tr-TR" sz="1200" dirty="0"/>
              <a:t> </a:t>
            </a:r>
            <a:r>
              <a:rPr lang="tr-TR" sz="1200" dirty="0" err="1"/>
              <a:t>mitigation</a:t>
            </a:r>
            <a:r>
              <a:rPr lang="tr-TR" sz="1200" dirty="0"/>
              <a:t> </a:t>
            </a:r>
            <a:r>
              <a:rPr lang="tr-TR" sz="1200" dirty="0" err="1"/>
              <a:t>posed</a:t>
            </a:r>
            <a:r>
              <a:rPr lang="tr-TR" sz="1200" dirty="0"/>
              <a:t> </a:t>
            </a:r>
            <a:r>
              <a:rPr lang="tr-TR" sz="1200" dirty="0" err="1"/>
              <a:t>by</a:t>
            </a:r>
            <a:r>
              <a:rPr lang="tr-TR" sz="1200" dirty="0"/>
              <a:t> </a:t>
            </a:r>
            <a:r>
              <a:rPr lang="tr-TR" sz="1200" dirty="0" err="1"/>
              <a:t>the</a:t>
            </a:r>
            <a:r>
              <a:rPr lang="tr-TR" sz="1200" dirty="0"/>
              <a:t> </a:t>
            </a:r>
            <a:r>
              <a:rPr lang="tr-TR" sz="1200" dirty="0" err="1"/>
              <a:t>abundance</a:t>
            </a:r>
            <a:r>
              <a:rPr lang="tr-TR" sz="1200" dirty="0"/>
              <a:t> of </a:t>
            </a:r>
            <a:r>
              <a:rPr lang="tr-TR" sz="1200" dirty="0" err="1"/>
              <a:t>fossil</a:t>
            </a:r>
            <a:r>
              <a:rPr lang="tr-TR" sz="1200" dirty="0"/>
              <a:t> </a:t>
            </a:r>
            <a:r>
              <a:rPr lang="tr-TR" sz="1200" dirty="0" err="1"/>
              <a:t>fuels</a:t>
            </a:r>
            <a:r>
              <a:rPr lang="tr-TR" sz="1200" dirty="0"/>
              <a:t>. </a:t>
            </a:r>
            <a:r>
              <a:rPr lang="tr-TR" sz="1200" dirty="0" err="1"/>
              <a:t>Clim</a:t>
            </a:r>
            <a:r>
              <a:rPr lang="tr-TR" sz="1200" dirty="0"/>
              <a:t> </a:t>
            </a:r>
            <a:r>
              <a:rPr lang="tr-TR" sz="1200" dirty="0" err="1"/>
              <a:t>Policy</a:t>
            </a:r>
            <a:r>
              <a:rPr lang="tr-TR" sz="1200" dirty="0"/>
              <a:t> [Internet]. 2019. 19(2):258–74.</a:t>
            </a:r>
          </a:p>
          <a:p>
            <a:pPr marL="0" indent="0">
              <a:buNone/>
            </a:pPr>
            <a:r>
              <a:rPr lang="tr-TR" sz="1200" dirty="0"/>
              <a:t>[11]	Lee NR. </a:t>
            </a:r>
            <a:r>
              <a:rPr lang="tr-TR" sz="1200" dirty="0" err="1"/>
              <a:t>When</a:t>
            </a:r>
            <a:r>
              <a:rPr lang="tr-TR" sz="1200" dirty="0"/>
              <a:t> </a:t>
            </a:r>
            <a:r>
              <a:rPr lang="tr-TR" sz="1200" dirty="0" err="1"/>
              <a:t>competition</a:t>
            </a:r>
            <a:r>
              <a:rPr lang="tr-TR" sz="1200" dirty="0"/>
              <a:t> </a:t>
            </a:r>
            <a:r>
              <a:rPr lang="tr-TR" sz="1200" dirty="0" err="1"/>
              <a:t>plays</a:t>
            </a:r>
            <a:r>
              <a:rPr lang="tr-TR" sz="1200" dirty="0"/>
              <a:t> </a:t>
            </a:r>
            <a:r>
              <a:rPr lang="tr-TR" sz="1200" dirty="0" err="1"/>
              <a:t>clean</a:t>
            </a:r>
            <a:r>
              <a:rPr lang="tr-TR" sz="1200" dirty="0"/>
              <a:t>: How </a:t>
            </a:r>
            <a:r>
              <a:rPr lang="tr-TR" sz="1200" dirty="0" err="1"/>
              <a:t>electricity</a:t>
            </a:r>
            <a:r>
              <a:rPr lang="tr-TR" sz="1200" dirty="0"/>
              <a:t> market </a:t>
            </a:r>
            <a:r>
              <a:rPr lang="tr-TR" sz="1200" dirty="0" err="1"/>
              <a:t>liberalization</a:t>
            </a:r>
            <a:r>
              <a:rPr lang="tr-TR" sz="1200" dirty="0"/>
              <a:t> </a:t>
            </a:r>
            <a:r>
              <a:rPr lang="tr-TR" sz="1200" dirty="0" err="1"/>
              <a:t>facilitated</a:t>
            </a:r>
            <a:r>
              <a:rPr lang="tr-TR" sz="1200" dirty="0"/>
              <a:t> </a:t>
            </a:r>
            <a:r>
              <a:rPr lang="tr-TR" sz="1200" dirty="0" err="1"/>
              <a:t>state-level</a:t>
            </a:r>
            <a:r>
              <a:rPr lang="tr-TR" sz="1200" dirty="0"/>
              <a:t> </a:t>
            </a:r>
            <a:r>
              <a:rPr lang="tr-TR" sz="1200" dirty="0" err="1"/>
              <a:t>climate</a:t>
            </a:r>
            <a:r>
              <a:rPr lang="tr-TR" sz="1200" dirty="0"/>
              <a:t> </a:t>
            </a:r>
            <a:r>
              <a:rPr lang="tr-TR" sz="1200" dirty="0" err="1"/>
              <a:t>policies</a:t>
            </a:r>
            <a:r>
              <a:rPr lang="tr-TR" sz="1200" dirty="0"/>
              <a:t> in </a:t>
            </a:r>
            <a:r>
              <a:rPr lang="tr-TR" sz="1200" dirty="0" err="1"/>
              <a:t>the</a:t>
            </a:r>
            <a:r>
              <a:rPr lang="tr-TR" sz="1200" dirty="0"/>
              <a:t> United </a:t>
            </a:r>
            <a:r>
              <a:rPr lang="tr-TR" sz="1200" dirty="0" err="1"/>
              <a:t>States</a:t>
            </a:r>
            <a:r>
              <a:rPr lang="tr-TR" sz="1200" dirty="0"/>
              <a:t>. Energy </a:t>
            </a:r>
            <a:r>
              <a:rPr lang="tr-TR" sz="1200" dirty="0" err="1"/>
              <a:t>Policy</a:t>
            </a:r>
            <a:r>
              <a:rPr lang="tr-TR" sz="1200" dirty="0"/>
              <a:t> [Internet]. 2020. 139:111308.</a:t>
            </a:r>
          </a:p>
          <a:p>
            <a:pPr marL="0" indent="0">
              <a:buNone/>
            </a:pPr>
            <a:r>
              <a:rPr lang="tr-TR" sz="1200" dirty="0"/>
              <a:t>[12]	</a:t>
            </a:r>
            <a:r>
              <a:rPr lang="tr-TR" sz="1200" dirty="0" err="1"/>
              <a:t>Wittmayer</a:t>
            </a:r>
            <a:r>
              <a:rPr lang="tr-TR" sz="1200" dirty="0"/>
              <a:t> JM, de </a:t>
            </a:r>
            <a:r>
              <a:rPr lang="tr-TR" sz="1200" dirty="0" err="1"/>
              <a:t>Geus</a:t>
            </a:r>
            <a:r>
              <a:rPr lang="tr-TR" sz="1200" dirty="0"/>
              <a:t> T, </a:t>
            </a:r>
            <a:r>
              <a:rPr lang="tr-TR" sz="1200" dirty="0" err="1"/>
              <a:t>Pel</a:t>
            </a:r>
            <a:r>
              <a:rPr lang="tr-TR" sz="1200" dirty="0"/>
              <a:t> B, </a:t>
            </a:r>
            <a:r>
              <a:rPr lang="tr-TR" sz="1200" dirty="0" err="1"/>
              <a:t>Avelino</a:t>
            </a:r>
            <a:r>
              <a:rPr lang="tr-TR" sz="1200" dirty="0"/>
              <a:t> F, </a:t>
            </a:r>
            <a:r>
              <a:rPr lang="tr-TR" sz="1200" dirty="0" err="1"/>
              <a:t>Hielscher</a:t>
            </a:r>
            <a:r>
              <a:rPr lang="tr-TR" sz="1200" dirty="0"/>
              <a:t> S, </a:t>
            </a:r>
            <a:r>
              <a:rPr lang="tr-TR" sz="1200" dirty="0" err="1"/>
              <a:t>Hoppe</a:t>
            </a:r>
            <a:r>
              <a:rPr lang="tr-TR" sz="1200" dirty="0"/>
              <a:t> T, et al. Beyond </a:t>
            </a:r>
            <a:r>
              <a:rPr lang="tr-TR" sz="1200" dirty="0" err="1"/>
              <a:t>instrumentalism</a:t>
            </a:r>
            <a:r>
              <a:rPr lang="tr-TR" sz="1200" dirty="0"/>
              <a:t>: </a:t>
            </a:r>
            <a:r>
              <a:rPr lang="tr-TR" sz="1200" dirty="0" err="1"/>
              <a:t>Broadening</a:t>
            </a:r>
            <a:r>
              <a:rPr lang="tr-TR" sz="1200" dirty="0"/>
              <a:t> </a:t>
            </a:r>
            <a:r>
              <a:rPr lang="tr-TR" sz="1200" dirty="0" err="1"/>
              <a:t>the</a:t>
            </a:r>
            <a:r>
              <a:rPr lang="tr-TR" sz="1200" dirty="0"/>
              <a:t> </a:t>
            </a:r>
            <a:r>
              <a:rPr lang="tr-TR" sz="1200" dirty="0" err="1"/>
              <a:t>understanding</a:t>
            </a:r>
            <a:r>
              <a:rPr lang="tr-TR" sz="1200" dirty="0"/>
              <a:t> of </a:t>
            </a:r>
            <a:r>
              <a:rPr lang="tr-TR" sz="1200" dirty="0" err="1"/>
              <a:t>social</a:t>
            </a:r>
            <a:r>
              <a:rPr lang="tr-TR" sz="1200" dirty="0"/>
              <a:t> </a:t>
            </a:r>
            <a:r>
              <a:rPr lang="tr-TR" sz="1200" dirty="0" err="1"/>
              <a:t>innovation</a:t>
            </a:r>
            <a:r>
              <a:rPr lang="tr-TR" sz="1200" dirty="0"/>
              <a:t> in </a:t>
            </a:r>
            <a:r>
              <a:rPr lang="tr-TR" sz="1200" dirty="0" err="1"/>
              <a:t>socio-technical</a:t>
            </a:r>
            <a:r>
              <a:rPr lang="tr-TR" sz="1200" dirty="0"/>
              <a:t> </a:t>
            </a:r>
            <a:r>
              <a:rPr lang="tr-TR" sz="1200" dirty="0" err="1"/>
              <a:t>energy</a:t>
            </a:r>
            <a:r>
              <a:rPr lang="tr-TR" sz="1200" dirty="0"/>
              <a:t> </a:t>
            </a:r>
            <a:r>
              <a:rPr lang="tr-TR" sz="1200" dirty="0" err="1"/>
              <a:t>systems</a:t>
            </a:r>
            <a:r>
              <a:rPr lang="tr-TR" sz="1200" dirty="0"/>
              <a:t>. Energy </a:t>
            </a:r>
            <a:r>
              <a:rPr lang="tr-TR" sz="1200" dirty="0" err="1"/>
              <a:t>Res</a:t>
            </a:r>
            <a:r>
              <a:rPr lang="tr-TR" sz="1200" dirty="0"/>
              <a:t> </a:t>
            </a:r>
            <a:r>
              <a:rPr lang="tr-TR" sz="1200" dirty="0" err="1"/>
              <a:t>Soc</a:t>
            </a:r>
            <a:r>
              <a:rPr lang="tr-TR" sz="1200" dirty="0"/>
              <a:t> </a:t>
            </a:r>
            <a:r>
              <a:rPr lang="tr-TR" sz="1200" dirty="0" err="1"/>
              <a:t>Sci</a:t>
            </a:r>
            <a:r>
              <a:rPr lang="tr-TR" sz="1200" dirty="0"/>
              <a:t> [Internet]. 2020. 70(</a:t>
            </a:r>
            <a:r>
              <a:rPr lang="tr-TR" sz="1200" dirty="0" err="1"/>
              <a:t>December</a:t>
            </a:r>
            <a:r>
              <a:rPr lang="tr-TR" sz="1200" dirty="0"/>
              <a:t> 2019):101689.</a:t>
            </a:r>
          </a:p>
          <a:p>
            <a:pPr marL="0" indent="0">
              <a:buNone/>
            </a:pPr>
            <a:r>
              <a:rPr lang="tr-TR" sz="1200" dirty="0"/>
              <a:t>[13]	</a:t>
            </a:r>
            <a:r>
              <a:rPr lang="tr-TR" sz="1200" dirty="0" err="1"/>
              <a:t>Lema</a:t>
            </a:r>
            <a:r>
              <a:rPr lang="tr-TR" sz="1200" dirty="0"/>
              <a:t> R, </a:t>
            </a:r>
            <a:r>
              <a:rPr lang="tr-TR" sz="1200" dirty="0" err="1"/>
              <a:t>Iizuka</a:t>
            </a:r>
            <a:r>
              <a:rPr lang="tr-TR" sz="1200" dirty="0"/>
              <a:t> M, </a:t>
            </a:r>
            <a:r>
              <a:rPr lang="tr-TR" sz="1200" dirty="0" err="1"/>
              <a:t>Walz</a:t>
            </a:r>
            <a:r>
              <a:rPr lang="tr-TR" sz="1200" dirty="0"/>
              <a:t> R. </a:t>
            </a:r>
            <a:r>
              <a:rPr lang="tr-TR" sz="1200" dirty="0" err="1"/>
              <a:t>Introduction</a:t>
            </a:r>
            <a:r>
              <a:rPr lang="tr-TR" sz="1200" dirty="0"/>
              <a:t> </a:t>
            </a:r>
            <a:r>
              <a:rPr lang="tr-TR" sz="1200" dirty="0" err="1"/>
              <a:t>to</a:t>
            </a:r>
            <a:r>
              <a:rPr lang="tr-TR" sz="1200" dirty="0"/>
              <a:t> </a:t>
            </a:r>
            <a:r>
              <a:rPr lang="tr-TR" sz="1200" dirty="0" err="1"/>
              <a:t>low-carbon</a:t>
            </a:r>
            <a:r>
              <a:rPr lang="tr-TR" sz="1200" dirty="0"/>
              <a:t> </a:t>
            </a:r>
            <a:r>
              <a:rPr lang="tr-TR" sz="1200" dirty="0" err="1"/>
              <a:t>innovation</a:t>
            </a:r>
            <a:r>
              <a:rPr lang="tr-TR" sz="1200" dirty="0"/>
              <a:t> </a:t>
            </a:r>
            <a:r>
              <a:rPr lang="tr-TR" sz="1200" dirty="0" err="1"/>
              <a:t>and</a:t>
            </a:r>
            <a:r>
              <a:rPr lang="tr-TR" sz="1200" dirty="0"/>
              <a:t> </a:t>
            </a:r>
            <a:r>
              <a:rPr lang="tr-TR" sz="1200" dirty="0" err="1"/>
              <a:t>development</a:t>
            </a:r>
            <a:r>
              <a:rPr lang="tr-TR" sz="1200" dirty="0"/>
              <a:t>: </a:t>
            </a:r>
            <a:r>
              <a:rPr lang="tr-TR" sz="1200" dirty="0" err="1"/>
              <a:t>Insights</a:t>
            </a:r>
            <a:r>
              <a:rPr lang="tr-TR" sz="1200" dirty="0"/>
              <a:t> </a:t>
            </a:r>
            <a:r>
              <a:rPr lang="tr-TR" sz="1200" dirty="0" err="1"/>
              <a:t>and</a:t>
            </a:r>
            <a:r>
              <a:rPr lang="tr-TR" sz="1200" dirty="0"/>
              <a:t> </a:t>
            </a:r>
            <a:r>
              <a:rPr lang="tr-TR" sz="1200" dirty="0" err="1"/>
              <a:t>future</a:t>
            </a:r>
            <a:r>
              <a:rPr lang="tr-TR" sz="1200" dirty="0"/>
              <a:t> </a:t>
            </a:r>
            <a:r>
              <a:rPr lang="tr-TR" sz="1200" dirty="0" err="1"/>
              <a:t>challenges</a:t>
            </a:r>
            <a:r>
              <a:rPr lang="tr-TR" sz="1200" dirty="0"/>
              <a:t> </a:t>
            </a:r>
            <a:r>
              <a:rPr lang="tr-TR" sz="1200" dirty="0" err="1"/>
              <a:t>for</a:t>
            </a:r>
            <a:r>
              <a:rPr lang="tr-TR" sz="1200" dirty="0"/>
              <a:t> </a:t>
            </a:r>
            <a:r>
              <a:rPr lang="tr-TR" sz="1200" dirty="0" err="1"/>
              <a:t>research</a:t>
            </a:r>
            <a:r>
              <a:rPr lang="tr-TR" sz="1200" dirty="0"/>
              <a:t>. </a:t>
            </a:r>
            <a:r>
              <a:rPr lang="tr-TR" sz="1200" dirty="0" err="1"/>
              <a:t>Innov</a:t>
            </a:r>
            <a:r>
              <a:rPr lang="tr-TR" sz="1200" dirty="0"/>
              <a:t> Dev. 2015. 5(2):173–87.</a:t>
            </a:r>
          </a:p>
          <a:p>
            <a:pPr marL="0" indent="0">
              <a:buNone/>
            </a:pPr>
            <a:endParaRPr lang="tr-TR" sz="1200" dirty="0"/>
          </a:p>
        </p:txBody>
      </p:sp>
    </p:spTree>
    <p:extLst>
      <p:ext uri="{BB962C8B-B14F-4D97-AF65-F5344CB8AC3E}">
        <p14:creationId xmlns:p14="http://schemas.microsoft.com/office/powerpoint/2010/main" val="212389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09B51EA-DC8C-4CDB-AD45-79AEE54793E8}"/>
              </a:ext>
            </a:extLst>
          </p:cNvPr>
          <p:cNvSpPr>
            <a:spLocks noGrp="1"/>
          </p:cNvSpPr>
          <p:nvPr>
            <p:ph type="title"/>
          </p:nvPr>
        </p:nvSpPr>
        <p:spPr/>
        <p:txBody>
          <a:bodyPr/>
          <a:lstStyle/>
          <a:p>
            <a:r>
              <a:rPr lang="tr-TR" dirty="0"/>
              <a:t>Energy </a:t>
            </a:r>
            <a:r>
              <a:rPr lang="tr-TR" dirty="0" err="1"/>
              <a:t>Demand</a:t>
            </a:r>
            <a:endParaRPr lang="tr-TR" dirty="0"/>
          </a:p>
        </p:txBody>
      </p:sp>
      <p:sp>
        <p:nvSpPr>
          <p:cNvPr id="3" name="İçerik Yer Tutucusu 2">
            <a:extLst>
              <a:ext uri="{FF2B5EF4-FFF2-40B4-BE49-F238E27FC236}">
                <a16:creationId xmlns:a16="http://schemas.microsoft.com/office/drawing/2014/main" id="{CB497EA8-4D8F-4E02-B0C0-D00F2E7EE37E}"/>
              </a:ext>
            </a:extLst>
          </p:cNvPr>
          <p:cNvSpPr>
            <a:spLocks noGrp="1"/>
          </p:cNvSpPr>
          <p:nvPr>
            <p:ph sz="half" idx="1"/>
          </p:nvPr>
        </p:nvSpPr>
        <p:spPr>
          <a:xfrm>
            <a:off x="487679" y="1371600"/>
            <a:ext cx="3601721" cy="4935538"/>
          </a:xfrm>
        </p:spPr>
        <p:txBody>
          <a:bodyPr/>
          <a:lstStyle/>
          <a:p>
            <a:r>
              <a:rPr lang="en-US" sz="2400" dirty="0"/>
              <a:t>Meeting our daily needs (electricity, heating, cooling, cooking, etc.)</a:t>
            </a:r>
          </a:p>
          <a:p>
            <a:r>
              <a:rPr lang="tr-TR" sz="2400" dirty="0"/>
              <a:t>Driver of </a:t>
            </a:r>
            <a:r>
              <a:rPr lang="tr-TR" sz="2400" dirty="0" err="1"/>
              <a:t>industrialization</a:t>
            </a:r>
            <a:r>
              <a:rPr lang="tr-TR" sz="2400" dirty="0"/>
              <a:t> </a:t>
            </a:r>
          </a:p>
          <a:p>
            <a:r>
              <a:rPr lang="tr-TR" sz="2400" dirty="0" err="1"/>
              <a:t>Mobilization</a:t>
            </a:r>
            <a:r>
              <a:rPr lang="tr-TR" sz="2400" dirty="0"/>
              <a:t> </a:t>
            </a:r>
            <a:r>
              <a:rPr lang="tr-TR" sz="2400" dirty="0" err="1"/>
              <a:t>and</a:t>
            </a:r>
            <a:r>
              <a:rPr lang="tr-TR" sz="2400" dirty="0"/>
              <a:t> </a:t>
            </a:r>
            <a:r>
              <a:rPr lang="tr-TR" sz="2400" dirty="0" err="1"/>
              <a:t>transportation</a:t>
            </a:r>
            <a:endParaRPr lang="tr-TR" sz="2400" dirty="0"/>
          </a:p>
          <a:p>
            <a:r>
              <a:rPr lang="en-US" sz="2400" dirty="0"/>
              <a:t>Improving well being and comfort</a:t>
            </a:r>
          </a:p>
          <a:p>
            <a:r>
              <a:rPr lang="tr-TR" sz="2400" dirty="0" err="1"/>
              <a:t>Modernization</a:t>
            </a:r>
            <a:r>
              <a:rPr lang="tr-TR" sz="2400" dirty="0"/>
              <a:t> of </a:t>
            </a:r>
            <a:r>
              <a:rPr lang="tr-TR" sz="2400" dirty="0" err="1"/>
              <a:t>society</a:t>
            </a:r>
            <a:endParaRPr lang="tr-TR" sz="2400" dirty="0"/>
          </a:p>
          <a:p>
            <a:r>
              <a:rPr lang="en-US" sz="2400" dirty="0"/>
              <a:t>Digitalization and the need for</a:t>
            </a:r>
            <a:r>
              <a:rPr lang="tr-TR" sz="2400" dirty="0"/>
              <a:t> </a:t>
            </a:r>
            <a:r>
              <a:rPr lang="tr-TR" sz="2400" dirty="0" err="1"/>
              <a:t>electricity</a:t>
            </a:r>
            <a:endParaRPr lang="tr-TR" sz="2400" dirty="0"/>
          </a:p>
        </p:txBody>
      </p:sp>
      <p:pic>
        <p:nvPicPr>
          <p:cNvPr id="6" name="İçerik Yer Tutucusu 5">
            <a:extLst>
              <a:ext uri="{FF2B5EF4-FFF2-40B4-BE49-F238E27FC236}">
                <a16:creationId xmlns:a16="http://schemas.microsoft.com/office/drawing/2014/main" id="{63B82ED3-173B-458D-B85C-A6BA9468F84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18095" y="961231"/>
            <a:ext cx="6163126" cy="5567762"/>
          </a:xfrm>
        </p:spPr>
      </p:pic>
      <p:pic>
        <p:nvPicPr>
          <p:cNvPr id="8" name="Resim 7">
            <a:extLst>
              <a:ext uri="{FF2B5EF4-FFF2-40B4-BE49-F238E27FC236}">
                <a16:creationId xmlns:a16="http://schemas.microsoft.com/office/drawing/2014/main" id="{F0CA06FB-54A7-47B2-A03C-445C317EB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560" y="879308"/>
            <a:ext cx="6843439" cy="5662276"/>
          </a:xfrm>
          <a:prstGeom prst="rect">
            <a:avLst/>
          </a:prstGeom>
        </p:spPr>
      </p:pic>
      <p:pic>
        <p:nvPicPr>
          <p:cNvPr id="9" name="Resim 8">
            <a:extLst>
              <a:ext uri="{FF2B5EF4-FFF2-40B4-BE49-F238E27FC236}">
                <a16:creationId xmlns:a16="http://schemas.microsoft.com/office/drawing/2014/main" id="{B8C5447E-826E-46E6-89DB-06FB11D986AE}"/>
              </a:ext>
            </a:extLst>
          </p:cNvPr>
          <p:cNvPicPr>
            <a:picLocks noChangeAspect="1"/>
          </p:cNvPicPr>
          <p:nvPr/>
        </p:nvPicPr>
        <p:blipFill>
          <a:blip r:embed="rId5"/>
          <a:stretch>
            <a:fillRect/>
          </a:stretch>
        </p:blipFill>
        <p:spPr>
          <a:xfrm>
            <a:off x="4365938" y="743575"/>
            <a:ext cx="7723797" cy="5792847"/>
          </a:xfrm>
          <a:prstGeom prst="rect">
            <a:avLst/>
          </a:prstGeom>
        </p:spPr>
      </p:pic>
    </p:spTree>
    <p:extLst>
      <p:ext uri="{BB962C8B-B14F-4D97-AF65-F5344CB8AC3E}">
        <p14:creationId xmlns:p14="http://schemas.microsoft.com/office/powerpoint/2010/main" val="42871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5FEAD20-0170-418B-B982-8AE1C6899C10}"/>
              </a:ext>
            </a:extLst>
          </p:cNvPr>
          <p:cNvSpPr>
            <a:spLocks noGrp="1"/>
          </p:cNvSpPr>
          <p:nvPr>
            <p:ph type="title"/>
          </p:nvPr>
        </p:nvSpPr>
        <p:spPr/>
        <p:txBody>
          <a:bodyPr/>
          <a:lstStyle/>
          <a:p>
            <a:r>
              <a:rPr lang="tr-TR" dirty="0"/>
              <a:t>Energy </a:t>
            </a:r>
            <a:r>
              <a:rPr lang="tr-TR" dirty="0" err="1"/>
              <a:t>Flow</a:t>
            </a:r>
            <a:endParaRPr lang="tr-TR" dirty="0"/>
          </a:p>
        </p:txBody>
      </p:sp>
      <p:pic>
        <p:nvPicPr>
          <p:cNvPr id="4" name="İçerik Yer Tutucusu 3">
            <a:extLst>
              <a:ext uri="{FF2B5EF4-FFF2-40B4-BE49-F238E27FC236}">
                <a16:creationId xmlns:a16="http://schemas.microsoft.com/office/drawing/2014/main" id="{E146E1E1-B8AE-46B6-B705-84D4C195206E}"/>
              </a:ext>
            </a:extLst>
          </p:cNvPr>
          <p:cNvPicPr>
            <a:picLocks noGrp="1" noChangeAspect="1"/>
          </p:cNvPicPr>
          <p:nvPr>
            <p:ph idx="1"/>
          </p:nvPr>
        </p:nvPicPr>
        <p:blipFill>
          <a:blip r:embed="rId3"/>
          <a:stretch>
            <a:fillRect/>
          </a:stretch>
        </p:blipFill>
        <p:spPr>
          <a:xfrm>
            <a:off x="430398" y="1459149"/>
            <a:ext cx="11331203" cy="4727642"/>
          </a:xfrm>
          <a:prstGeom prst="rect">
            <a:avLst/>
          </a:prstGeom>
        </p:spPr>
      </p:pic>
    </p:spTree>
    <p:extLst>
      <p:ext uri="{BB962C8B-B14F-4D97-AF65-F5344CB8AC3E}">
        <p14:creationId xmlns:p14="http://schemas.microsoft.com/office/powerpoint/2010/main" val="257165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170EF7C-12A3-4526-829D-B2C7E6792681}"/>
              </a:ext>
            </a:extLst>
          </p:cNvPr>
          <p:cNvSpPr>
            <a:spLocks noGrp="1"/>
          </p:cNvSpPr>
          <p:nvPr>
            <p:ph type="title"/>
          </p:nvPr>
        </p:nvSpPr>
        <p:spPr/>
        <p:txBody>
          <a:bodyPr/>
          <a:lstStyle/>
          <a:p>
            <a:r>
              <a:rPr lang="tr-TR" dirty="0"/>
              <a:t>Energy </a:t>
            </a:r>
            <a:r>
              <a:rPr lang="tr-TR" dirty="0" err="1"/>
              <a:t>and</a:t>
            </a:r>
            <a:r>
              <a:rPr lang="tr-TR" dirty="0"/>
              <a:t> Development</a:t>
            </a:r>
          </a:p>
        </p:txBody>
      </p:sp>
      <p:sp>
        <p:nvSpPr>
          <p:cNvPr id="3" name="İçerik Yer Tutucusu 2">
            <a:extLst>
              <a:ext uri="{FF2B5EF4-FFF2-40B4-BE49-F238E27FC236}">
                <a16:creationId xmlns:a16="http://schemas.microsoft.com/office/drawing/2014/main" id="{6EF5C695-62EC-40BA-A4A5-8A5C835D94C1}"/>
              </a:ext>
            </a:extLst>
          </p:cNvPr>
          <p:cNvSpPr>
            <a:spLocks noGrp="1"/>
          </p:cNvSpPr>
          <p:nvPr>
            <p:ph sz="half" idx="1"/>
          </p:nvPr>
        </p:nvSpPr>
        <p:spPr>
          <a:xfrm>
            <a:off x="487679" y="1371600"/>
            <a:ext cx="4927457" cy="4935538"/>
          </a:xfrm>
        </p:spPr>
        <p:txBody>
          <a:bodyPr/>
          <a:lstStyle/>
          <a:p>
            <a:r>
              <a:rPr lang="tr-TR" sz="2400" dirty="0" err="1"/>
              <a:t>Countries</a:t>
            </a:r>
            <a:r>
              <a:rPr lang="tr-TR" sz="2400" dirty="0"/>
              <a:t> </a:t>
            </a:r>
            <a:r>
              <a:rPr lang="tr-TR" sz="2400" dirty="0" err="1"/>
              <a:t>dependent</a:t>
            </a:r>
            <a:r>
              <a:rPr lang="tr-TR" sz="2400" dirty="0"/>
              <a:t> on </a:t>
            </a:r>
            <a:r>
              <a:rPr lang="tr-TR" sz="2400" dirty="0" err="1"/>
              <a:t>fossil</a:t>
            </a:r>
            <a:r>
              <a:rPr lang="tr-TR" sz="2400" dirty="0"/>
              <a:t> </a:t>
            </a:r>
            <a:r>
              <a:rPr lang="tr-TR" sz="2400" dirty="0" err="1"/>
              <a:t>fuels</a:t>
            </a:r>
            <a:r>
              <a:rPr lang="tr-TR" sz="2400" dirty="0"/>
              <a:t> </a:t>
            </a:r>
            <a:r>
              <a:rPr lang="tr-TR" sz="2400" dirty="0" err="1"/>
              <a:t>wants</a:t>
            </a:r>
            <a:r>
              <a:rPr lang="tr-TR" sz="2400" dirty="0"/>
              <a:t> </a:t>
            </a:r>
            <a:r>
              <a:rPr lang="tr-TR" sz="2400" dirty="0" err="1"/>
              <a:t>to</a:t>
            </a:r>
            <a:r>
              <a:rPr lang="tr-TR" sz="2400" dirty="0"/>
              <a:t> </a:t>
            </a:r>
            <a:r>
              <a:rPr lang="tr-TR" sz="2400" dirty="0" err="1"/>
              <a:t>protect</a:t>
            </a:r>
            <a:r>
              <a:rPr lang="tr-TR" sz="2400" dirty="0"/>
              <a:t> </a:t>
            </a:r>
            <a:r>
              <a:rPr lang="tr-TR" sz="2400" dirty="0" err="1"/>
              <a:t>their</a:t>
            </a:r>
            <a:r>
              <a:rPr lang="tr-TR" sz="2400" dirty="0"/>
              <a:t> </a:t>
            </a:r>
            <a:r>
              <a:rPr lang="tr-TR" sz="2400" dirty="0" err="1"/>
              <a:t>resource</a:t>
            </a:r>
            <a:r>
              <a:rPr lang="tr-TR" sz="2400" dirty="0"/>
              <a:t> </a:t>
            </a:r>
            <a:r>
              <a:rPr lang="tr-TR" sz="2400" dirty="0" err="1"/>
              <a:t>rents</a:t>
            </a:r>
            <a:endParaRPr lang="tr-TR" sz="2400" dirty="0"/>
          </a:p>
          <a:p>
            <a:r>
              <a:rPr lang="tr-TR" sz="2400" dirty="0"/>
              <a:t>A </a:t>
            </a:r>
            <a:r>
              <a:rPr lang="tr-TR" sz="2400" dirty="0" err="1"/>
              <a:t>sustainable</a:t>
            </a:r>
            <a:r>
              <a:rPr lang="tr-TR" sz="2400" dirty="0"/>
              <a:t> </a:t>
            </a:r>
            <a:r>
              <a:rPr lang="tr-TR" sz="2400" dirty="0" err="1"/>
              <a:t>society</a:t>
            </a:r>
            <a:r>
              <a:rPr lang="tr-TR" sz="2400" dirty="0"/>
              <a:t> is </a:t>
            </a:r>
            <a:r>
              <a:rPr lang="tr-TR" sz="2400" dirty="0" err="1"/>
              <a:t>achievable</a:t>
            </a:r>
            <a:r>
              <a:rPr lang="tr-TR" sz="2400" dirty="0"/>
              <a:t> at 2-4 kW </a:t>
            </a:r>
            <a:r>
              <a:rPr lang="tr-TR" sz="2400" dirty="0" err="1"/>
              <a:t>primary</a:t>
            </a:r>
            <a:r>
              <a:rPr lang="tr-TR" sz="2400" dirty="0"/>
              <a:t> </a:t>
            </a:r>
            <a:r>
              <a:rPr lang="tr-TR" sz="2400" dirty="0" err="1"/>
              <a:t>power</a:t>
            </a:r>
            <a:r>
              <a:rPr lang="tr-TR" sz="2400" dirty="0"/>
              <a:t> </a:t>
            </a:r>
            <a:r>
              <a:rPr lang="tr-TR" sz="2400" dirty="0" err="1"/>
              <a:t>consumption</a:t>
            </a:r>
            <a:r>
              <a:rPr lang="tr-TR" sz="2400" dirty="0"/>
              <a:t> </a:t>
            </a:r>
            <a:r>
              <a:rPr lang="tr-TR" sz="2400" dirty="0" err="1"/>
              <a:t>per</a:t>
            </a:r>
            <a:r>
              <a:rPr lang="tr-TR" sz="2400" dirty="0"/>
              <a:t> </a:t>
            </a:r>
            <a:r>
              <a:rPr lang="tr-TR" sz="2400" dirty="0" err="1"/>
              <a:t>capita</a:t>
            </a:r>
            <a:endParaRPr lang="tr-TR" sz="2400" dirty="0"/>
          </a:p>
          <a:p>
            <a:r>
              <a:rPr lang="tr-TR" sz="2400" dirty="0" err="1"/>
              <a:t>Renewable</a:t>
            </a:r>
            <a:r>
              <a:rPr lang="tr-TR" sz="2400" dirty="0"/>
              <a:t> </a:t>
            </a:r>
            <a:r>
              <a:rPr lang="tr-TR" sz="2400" dirty="0" err="1"/>
              <a:t>energy</a:t>
            </a:r>
            <a:r>
              <a:rPr lang="tr-TR" sz="2400" dirty="0"/>
              <a:t> </a:t>
            </a:r>
            <a:r>
              <a:rPr lang="tr-TR" sz="2400" dirty="0" err="1"/>
              <a:t>depends</a:t>
            </a:r>
            <a:r>
              <a:rPr lang="tr-TR" sz="2400" dirty="0"/>
              <a:t> </a:t>
            </a:r>
            <a:r>
              <a:rPr lang="tr-TR" sz="2400" dirty="0" err="1"/>
              <a:t>more</a:t>
            </a:r>
            <a:r>
              <a:rPr lang="tr-TR" sz="2400" dirty="0"/>
              <a:t> on </a:t>
            </a:r>
            <a:r>
              <a:rPr lang="tr-TR" sz="2400" dirty="0" err="1"/>
              <a:t>physics</a:t>
            </a:r>
            <a:r>
              <a:rPr lang="tr-TR" sz="2400" dirty="0"/>
              <a:t> </a:t>
            </a:r>
            <a:r>
              <a:rPr lang="tr-TR" sz="2400" dirty="0" err="1"/>
              <a:t>and</a:t>
            </a:r>
            <a:r>
              <a:rPr lang="tr-TR" sz="2400" dirty="0"/>
              <a:t> </a:t>
            </a:r>
            <a:r>
              <a:rPr lang="tr-TR" sz="2400" dirty="0" err="1"/>
              <a:t>geology</a:t>
            </a:r>
            <a:r>
              <a:rPr lang="tr-TR" sz="2400" dirty="0"/>
              <a:t> </a:t>
            </a:r>
            <a:r>
              <a:rPr lang="tr-TR" sz="2400" dirty="0" err="1"/>
              <a:t>instead</a:t>
            </a:r>
            <a:r>
              <a:rPr lang="tr-TR" sz="2400" dirty="0"/>
              <a:t> of </a:t>
            </a:r>
            <a:r>
              <a:rPr lang="tr-TR" sz="2400" dirty="0" err="1"/>
              <a:t>politics</a:t>
            </a:r>
            <a:r>
              <a:rPr lang="tr-TR" sz="2400" dirty="0"/>
              <a:t> </a:t>
            </a:r>
            <a:r>
              <a:rPr lang="tr-TR" sz="2400" dirty="0" err="1"/>
              <a:t>and</a:t>
            </a:r>
            <a:r>
              <a:rPr lang="tr-TR" sz="2400" dirty="0"/>
              <a:t> </a:t>
            </a:r>
            <a:r>
              <a:rPr lang="tr-TR" sz="2400" dirty="0" err="1"/>
              <a:t>economics</a:t>
            </a:r>
            <a:endParaRPr lang="tr-TR" sz="2400" dirty="0"/>
          </a:p>
          <a:p>
            <a:r>
              <a:rPr lang="tr-TR" sz="2400" dirty="0"/>
              <a:t>Land-</a:t>
            </a:r>
            <a:r>
              <a:rPr lang="tr-TR" sz="2400" dirty="0" err="1"/>
              <a:t>water</a:t>
            </a:r>
            <a:r>
              <a:rPr lang="tr-TR" sz="2400" dirty="0"/>
              <a:t>-</a:t>
            </a:r>
            <a:r>
              <a:rPr lang="tr-TR" sz="2400" dirty="0" err="1"/>
              <a:t>energy-food</a:t>
            </a:r>
            <a:r>
              <a:rPr lang="tr-TR" sz="2400" dirty="0"/>
              <a:t> </a:t>
            </a:r>
            <a:r>
              <a:rPr lang="tr-TR" sz="2400" dirty="0" err="1"/>
              <a:t>nexus</a:t>
            </a:r>
            <a:r>
              <a:rPr lang="tr-TR" sz="2400" dirty="0"/>
              <a:t> </a:t>
            </a:r>
            <a:r>
              <a:rPr lang="tr-TR" sz="2400" dirty="0" err="1"/>
              <a:t>linked</a:t>
            </a:r>
            <a:r>
              <a:rPr lang="tr-TR" sz="2400" dirty="0"/>
              <a:t> </a:t>
            </a:r>
            <a:r>
              <a:rPr lang="tr-TR" sz="2400" dirty="0" err="1"/>
              <a:t>with</a:t>
            </a:r>
            <a:r>
              <a:rPr lang="tr-TR" sz="2400" dirty="0"/>
              <a:t> </a:t>
            </a:r>
            <a:r>
              <a:rPr lang="tr-TR" sz="2400" dirty="0" err="1"/>
              <a:t>transboundary</a:t>
            </a:r>
            <a:r>
              <a:rPr lang="tr-TR" sz="2400" dirty="0"/>
              <a:t> </a:t>
            </a:r>
            <a:r>
              <a:rPr lang="tr-TR" sz="2400" dirty="0" err="1"/>
              <a:t>waters</a:t>
            </a:r>
            <a:r>
              <a:rPr lang="tr-TR" sz="2400" dirty="0"/>
              <a:t> (Central </a:t>
            </a:r>
            <a:r>
              <a:rPr lang="tr-TR" sz="2400" dirty="0" err="1"/>
              <a:t>Asia</a:t>
            </a:r>
            <a:r>
              <a:rPr lang="tr-TR" sz="2400" dirty="0"/>
              <a:t>, </a:t>
            </a:r>
            <a:r>
              <a:rPr lang="tr-TR" sz="2400" dirty="0" err="1"/>
              <a:t>Middle</a:t>
            </a:r>
            <a:r>
              <a:rPr lang="tr-TR" sz="2400" dirty="0"/>
              <a:t> East)</a:t>
            </a:r>
          </a:p>
          <a:p>
            <a:endParaRPr lang="tr-TR" sz="2400" dirty="0"/>
          </a:p>
        </p:txBody>
      </p:sp>
      <p:pic>
        <p:nvPicPr>
          <p:cNvPr id="5" name="İçerik Yer Tutucusu 4">
            <a:extLst>
              <a:ext uri="{FF2B5EF4-FFF2-40B4-BE49-F238E27FC236}">
                <a16:creationId xmlns:a16="http://schemas.microsoft.com/office/drawing/2014/main" id="{7C7E6805-64EA-4A5C-B921-F228E2000E89}"/>
              </a:ext>
            </a:extLst>
          </p:cNvPr>
          <p:cNvPicPr>
            <a:picLocks noGrp="1" noChangeAspect="1"/>
          </p:cNvPicPr>
          <p:nvPr>
            <p:ph sz="half" idx="2"/>
          </p:nvPr>
        </p:nvPicPr>
        <p:blipFill>
          <a:blip r:embed="rId3"/>
          <a:stretch>
            <a:fillRect/>
          </a:stretch>
        </p:blipFill>
        <p:spPr>
          <a:xfrm>
            <a:off x="5570620" y="1371600"/>
            <a:ext cx="6465901" cy="4286229"/>
          </a:xfrm>
          <a:prstGeom prst="rect">
            <a:avLst/>
          </a:prstGeom>
        </p:spPr>
      </p:pic>
      <p:pic>
        <p:nvPicPr>
          <p:cNvPr id="6" name="Resim 5">
            <a:extLst>
              <a:ext uri="{FF2B5EF4-FFF2-40B4-BE49-F238E27FC236}">
                <a16:creationId xmlns:a16="http://schemas.microsoft.com/office/drawing/2014/main" id="{87F45945-9737-474A-9BAC-8C61275768B3}"/>
              </a:ext>
            </a:extLst>
          </p:cNvPr>
          <p:cNvPicPr>
            <a:picLocks noChangeAspect="1"/>
          </p:cNvPicPr>
          <p:nvPr/>
        </p:nvPicPr>
        <p:blipFill>
          <a:blip r:embed="rId4"/>
          <a:stretch>
            <a:fillRect/>
          </a:stretch>
        </p:blipFill>
        <p:spPr>
          <a:xfrm>
            <a:off x="5570618" y="1431988"/>
            <a:ext cx="6465901" cy="5047635"/>
          </a:xfrm>
          <a:prstGeom prst="rect">
            <a:avLst/>
          </a:prstGeom>
        </p:spPr>
      </p:pic>
      <p:pic>
        <p:nvPicPr>
          <p:cNvPr id="7" name="Resim 6">
            <a:extLst>
              <a:ext uri="{FF2B5EF4-FFF2-40B4-BE49-F238E27FC236}">
                <a16:creationId xmlns:a16="http://schemas.microsoft.com/office/drawing/2014/main" id="{3CB27E5D-5039-4DB5-8E6F-C631EB758466}"/>
              </a:ext>
            </a:extLst>
          </p:cNvPr>
          <p:cNvPicPr>
            <a:picLocks noChangeAspect="1"/>
          </p:cNvPicPr>
          <p:nvPr/>
        </p:nvPicPr>
        <p:blipFill>
          <a:blip r:embed="rId5"/>
          <a:stretch>
            <a:fillRect/>
          </a:stretch>
        </p:blipFill>
        <p:spPr>
          <a:xfrm>
            <a:off x="5190337" y="1471367"/>
            <a:ext cx="7001664" cy="5047635"/>
          </a:xfrm>
          <a:prstGeom prst="rect">
            <a:avLst/>
          </a:prstGeom>
        </p:spPr>
      </p:pic>
    </p:spTree>
    <p:extLst>
      <p:ext uri="{BB962C8B-B14F-4D97-AF65-F5344CB8AC3E}">
        <p14:creationId xmlns:p14="http://schemas.microsoft.com/office/powerpoint/2010/main" val="366439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çerik Yer Tutucusu 11">
            <a:extLst>
              <a:ext uri="{FF2B5EF4-FFF2-40B4-BE49-F238E27FC236}">
                <a16:creationId xmlns:a16="http://schemas.microsoft.com/office/drawing/2014/main" id="{44DB7207-2511-42D5-92E4-7D3B0D7D197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51721" y="1620280"/>
            <a:ext cx="7549869" cy="4686857"/>
          </a:xfrm>
        </p:spPr>
      </p:pic>
      <p:sp>
        <p:nvSpPr>
          <p:cNvPr id="2" name="Unvan 1">
            <a:extLst>
              <a:ext uri="{FF2B5EF4-FFF2-40B4-BE49-F238E27FC236}">
                <a16:creationId xmlns:a16="http://schemas.microsoft.com/office/drawing/2014/main" id="{215A6AFB-4855-4DA9-8F9E-9174838239F8}"/>
              </a:ext>
            </a:extLst>
          </p:cNvPr>
          <p:cNvSpPr>
            <a:spLocks noGrp="1"/>
          </p:cNvSpPr>
          <p:nvPr>
            <p:ph type="title"/>
          </p:nvPr>
        </p:nvSpPr>
        <p:spPr/>
        <p:txBody>
          <a:bodyPr/>
          <a:lstStyle/>
          <a:p>
            <a:r>
              <a:rPr lang="tr-TR" dirty="0"/>
              <a:t>Energy </a:t>
            </a:r>
            <a:r>
              <a:rPr lang="tr-TR" dirty="0" err="1"/>
              <a:t>Balance</a:t>
            </a:r>
            <a:endParaRPr lang="tr-TR" dirty="0"/>
          </a:p>
        </p:txBody>
      </p:sp>
      <p:sp>
        <p:nvSpPr>
          <p:cNvPr id="3" name="İçerik Yer Tutucusu 2">
            <a:extLst>
              <a:ext uri="{FF2B5EF4-FFF2-40B4-BE49-F238E27FC236}">
                <a16:creationId xmlns:a16="http://schemas.microsoft.com/office/drawing/2014/main" id="{C21BB87D-938A-4FDF-8C13-991F8B7A09D0}"/>
              </a:ext>
            </a:extLst>
          </p:cNvPr>
          <p:cNvSpPr>
            <a:spLocks noGrp="1"/>
          </p:cNvSpPr>
          <p:nvPr>
            <p:ph sz="half" idx="1"/>
          </p:nvPr>
        </p:nvSpPr>
        <p:spPr>
          <a:xfrm>
            <a:off x="487679" y="1371600"/>
            <a:ext cx="3741421" cy="4935538"/>
          </a:xfrm>
        </p:spPr>
        <p:txBody>
          <a:bodyPr/>
          <a:lstStyle/>
          <a:p>
            <a:r>
              <a:rPr lang="en-US" altLang="tr-TR" sz="2400" dirty="0"/>
              <a:t>How does </a:t>
            </a:r>
            <a:r>
              <a:rPr lang="tr-TR" altLang="tr-TR" sz="2400" dirty="0" err="1"/>
              <a:t>the</a:t>
            </a:r>
            <a:r>
              <a:rPr lang="tr-TR" altLang="tr-TR" sz="2400" dirty="0"/>
              <a:t> </a:t>
            </a:r>
            <a:r>
              <a:rPr lang="tr-TR" altLang="tr-TR" sz="2400" dirty="0" err="1"/>
              <a:t>energy</a:t>
            </a:r>
            <a:r>
              <a:rPr lang="en-US" altLang="tr-TR" sz="2400" dirty="0"/>
              <a:t> market come to equilibrium?</a:t>
            </a:r>
          </a:p>
          <a:p>
            <a:r>
              <a:rPr lang="en-US" altLang="tr-TR" sz="2400" dirty="0"/>
              <a:t>How does it adjust if </a:t>
            </a:r>
            <a:r>
              <a:rPr lang="tr-TR" altLang="tr-TR" sz="2400" dirty="0" err="1"/>
              <a:t>energy</a:t>
            </a:r>
            <a:r>
              <a:rPr lang="tr-TR" altLang="tr-TR" sz="2400" dirty="0"/>
              <a:t> </a:t>
            </a:r>
            <a:r>
              <a:rPr lang="tr-TR" altLang="tr-TR" sz="2400" dirty="0" err="1"/>
              <a:t>supply</a:t>
            </a:r>
            <a:r>
              <a:rPr lang="tr-TR" altLang="tr-TR" sz="2400" dirty="0"/>
              <a:t> </a:t>
            </a:r>
            <a:r>
              <a:rPr lang="tr-TR" altLang="tr-TR" sz="2400" dirty="0" err="1"/>
              <a:t>or</a:t>
            </a:r>
            <a:r>
              <a:rPr lang="tr-TR" altLang="tr-TR" sz="2400" dirty="0"/>
              <a:t> </a:t>
            </a:r>
            <a:r>
              <a:rPr lang="tr-TR" altLang="tr-TR" sz="2400" dirty="0" err="1"/>
              <a:t>energy</a:t>
            </a:r>
            <a:r>
              <a:rPr lang="tr-TR" altLang="tr-TR" sz="2400" dirty="0"/>
              <a:t> </a:t>
            </a:r>
            <a:r>
              <a:rPr lang="tr-TR" altLang="tr-TR" sz="2400" dirty="0" err="1"/>
              <a:t>demand</a:t>
            </a:r>
            <a:r>
              <a:rPr lang="en-US" altLang="tr-TR" sz="2400" dirty="0"/>
              <a:t> shift</a:t>
            </a:r>
            <a:r>
              <a:rPr lang="tr-TR" altLang="tr-TR" sz="2400" dirty="0"/>
              <a:t>s</a:t>
            </a:r>
            <a:r>
              <a:rPr lang="en-US" altLang="tr-TR" sz="2400" dirty="0"/>
              <a:t>?</a:t>
            </a:r>
          </a:p>
          <a:p>
            <a:r>
              <a:rPr lang="en-US" altLang="tr-TR" sz="2400" dirty="0"/>
              <a:t>What are </a:t>
            </a:r>
            <a:r>
              <a:rPr lang="tr-TR" altLang="tr-TR" sz="2400" dirty="0" err="1"/>
              <a:t>the</a:t>
            </a:r>
            <a:r>
              <a:rPr lang="tr-TR" altLang="tr-TR" sz="2400" dirty="0"/>
              <a:t> </a:t>
            </a:r>
            <a:r>
              <a:rPr lang="tr-TR" altLang="tr-TR" sz="2400" dirty="0" err="1"/>
              <a:t>producer</a:t>
            </a:r>
            <a:r>
              <a:rPr lang="tr-TR" altLang="tr-TR" sz="2400" dirty="0"/>
              <a:t> </a:t>
            </a:r>
            <a:r>
              <a:rPr lang="tr-TR" altLang="tr-TR" sz="2400" dirty="0" err="1"/>
              <a:t>surplus</a:t>
            </a:r>
            <a:r>
              <a:rPr lang="tr-TR" altLang="tr-TR" sz="2400" dirty="0"/>
              <a:t> </a:t>
            </a:r>
            <a:r>
              <a:rPr lang="tr-TR" altLang="tr-TR" sz="2400" dirty="0" err="1"/>
              <a:t>and</a:t>
            </a:r>
            <a:r>
              <a:rPr lang="en-US" altLang="tr-TR" sz="2400" dirty="0"/>
              <a:t> </a:t>
            </a:r>
            <a:r>
              <a:rPr lang="tr-TR" altLang="tr-TR" sz="2400" dirty="0" err="1"/>
              <a:t>consumer</a:t>
            </a:r>
            <a:r>
              <a:rPr lang="tr-TR" altLang="tr-TR" sz="2400" dirty="0"/>
              <a:t> </a:t>
            </a:r>
            <a:r>
              <a:rPr lang="tr-TR" altLang="tr-TR" sz="2400" dirty="0" err="1"/>
              <a:t>surplus</a:t>
            </a:r>
            <a:r>
              <a:rPr lang="en-US" altLang="tr-TR" sz="2400" dirty="0"/>
              <a:t> before</a:t>
            </a:r>
            <a:r>
              <a:rPr lang="tr-TR" altLang="tr-TR" sz="2400" dirty="0"/>
              <a:t> </a:t>
            </a:r>
            <a:r>
              <a:rPr lang="tr-TR" altLang="tr-TR" sz="2400" dirty="0" err="1"/>
              <a:t>and</a:t>
            </a:r>
            <a:r>
              <a:rPr lang="en-US" altLang="tr-TR" sz="2400" dirty="0"/>
              <a:t> after</a:t>
            </a:r>
            <a:r>
              <a:rPr lang="tr-TR" altLang="tr-TR" sz="2400" dirty="0"/>
              <a:t> </a:t>
            </a:r>
            <a:r>
              <a:rPr lang="tr-TR" altLang="tr-TR" sz="2400" dirty="0" err="1"/>
              <a:t>equilibrium</a:t>
            </a:r>
            <a:r>
              <a:rPr lang="en-US" altLang="tr-TR" sz="2400" dirty="0"/>
              <a:t>?</a:t>
            </a:r>
          </a:p>
          <a:p>
            <a:r>
              <a:rPr lang="en-US" altLang="tr-TR" sz="2400" dirty="0"/>
              <a:t>What happens if government regulates </a:t>
            </a:r>
            <a:r>
              <a:rPr lang="tr-TR" altLang="tr-TR" sz="2400" dirty="0" err="1"/>
              <a:t>the</a:t>
            </a:r>
            <a:r>
              <a:rPr lang="tr-TR" altLang="tr-TR" sz="2400" dirty="0"/>
              <a:t> </a:t>
            </a:r>
            <a:r>
              <a:rPr lang="tr-TR" altLang="tr-TR" sz="2400" dirty="0" err="1"/>
              <a:t>price</a:t>
            </a:r>
            <a:r>
              <a:rPr lang="tr-TR" altLang="tr-TR" sz="2400" dirty="0"/>
              <a:t> </a:t>
            </a:r>
            <a:r>
              <a:rPr lang="tr-TR" altLang="tr-TR" sz="2400" dirty="0" err="1"/>
              <a:t>or</a:t>
            </a:r>
            <a:r>
              <a:rPr lang="tr-TR" altLang="tr-TR" sz="2400" dirty="0"/>
              <a:t> </a:t>
            </a:r>
            <a:r>
              <a:rPr lang="tr-TR" altLang="tr-TR" sz="2400" dirty="0" err="1"/>
              <a:t>the</a:t>
            </a:r>
            <a:r>
              <a:rPr lang="en-US" altLang="tr-TR" sz="2400" dirty="0"/>
              <a:t> </a:t>
            </a:r>
            <a:r>
              <a:rPr lang="tr-TR" altLang="tr-TR" sz="2400" dirty="0" err="1"/>
              <a:t>quantity</a:t>
            </a:r>
            <a:r>
              <a:rPr lang="en-US" altLang="tr-TR" sz="2400" dirty="0"/>
              <a:t>?</a:t>
            </a:r>
          </a:p>
          <a:p>
            <a:pPr marL="0" indent="0">
              <a:buNone/>
            </a:pPr>
            <a:endParaRPr lang="tr-TR" sz="2400" dirty="0"/>
          </a:p>
        </p:txBody>
      </p:sp>
      <p:pic>
        <p:nvPicPr>
          <p:cNvPr id="8" name="Resim 7">
            <a:extLst>
              <a:ext uri="{FF2B5EF4-FFF2-40B4-BE49-F238E27FC236}">
                <a16:creationId xmlns:a16="http://schemas.microsoft.com/office/drawing/2014/main" id="{99604975-780F-4EC7-AE4B-E6E38013F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1721" y="1620280"/>
            <a:ext cx="7549869" cy="4686857"/>
          </a:xfrm>
          <a:prstGeom prst="rect">
            <a:avLst/>
          </a:prstGeom>
        </p:spPr>
      </p:pic>
    </p:spTree>
    <p:extLst>
      <p:ext uri="{BB962C8B-B14F-4D97-AF65-F5344CB8AC3E}">
        <p14:creationId xmlns:p14="http://schemas.microsoft.com/office/powerpoint/2010/main" val="26864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3E28281-A919-45C5-AF36-8DAAB1E10384}"/>
              </a:ext>
            </a:extLst>
          </p:cNvPr>
          <p:cNvSpPr>
            <a:spLocks noGrp="1"/>
          </p:cNvSpPr>
          <p:nvPr>
            <p:ph type="title"/>
          </p:nvPr>
        </p:nvSpPr>
        <p:spPr/>
        <p:txBody>
          <a:bodyPr/>
          <a:lstStyle/>
          <a:p>
            <a:r>
              <a:rPr lang="tr-TR" dirty="0"/>
              <a:t>Energy </a:t>
            </a:r>
            <a:r>
              <a:rPr lang="tr-TR" dirty="0" err="1"/>
              <a:t>Demand</a:t>
            </a:r>
            <a:endParaRPr lang="tr-TR" dirty="0"/>
          </a:p>
        </p:txBody>
      </p:sp>
      <p:sp>
        <p:nvSpPr>
          <p:cNvPr id="3" name="İçerik Yer Tutucusu 2">
            <a:extLst>
              <a:ext uri="{FF2B5EF4-FFF2-40B4-BE49-F238E27FC236}">
                <a16:creationId xmlns:a16="http://schemas.microsoft.com/office/drawing/2014/main" id="{3FA968AE-BB1D-4A7B-A994-E7D0691EA2E7}"/>
              </a:ext>
            </a:extLst>
          </p:cNvPr>
          <p:cNvSpPr>
            <a:spLocks noGrp="1"/>
          </p:cNvSpPr>
          <p:nvPr>
            <p:ph sz="half" idx="1"/>
          </p:nvPr>
        </p:nvSpPr>
        <p:spPr>
          <a:xfrm>
            <a:off x="487679" y="1371600"/>
            <a:ext cx="4579621" cy="4935538"/>
          </a:xfrm>
        </p:spPr>
        <p:txBody>
          <a:bodyPr/>
          <a:lstStyle/>
          <a:p>
            <a:r>
              <a:rPr lang="tr-TR" sz="2400" dirty="0" err="1"/>
              <a:t>Internalization</a:t>
            </a:r>
            <a:r>
              <a:rPr lang="tr-TR" sz="2400" dirty="0"/>
              <a:t> of </a:t>
            </a:r>
            <a:r>
              <a:rPr lang="tr-TR" sz="2400" dirty="0" err="1"/>
              <a:t>external</a:t>
            </a:r>
            <a:r>
              <a:rPr lang="tr-TR" sz="2400" dirty="0"/>
              <a:t> </a:t>
            </a:r>
            <a:r>
              <a:rPr lang="tr-TR" sz="2400" dirty="0" err="1"/>
              <a:t>costs</a:t>
            </a:r>
            <a:r>
              <a:rPr lang="tr-TR" sz="2400" dirty="0"/>
              <a:t> </a:t>
            </a:r>
            <a:r>
              <a:rPr lang="tr-TR" sz="2400" dirty="0" err="1"/>
              <a:t>affects</a:t>
            </a:r>
            <a:r>
              <a:rPr lang="tr-TR" sz="2400" dirty="0"/>
              <a:t> </a:t>
            </a:r>
            <a:r>
              <a:rPr lang="tr-TR" sz="2400" dirty="0" err="1"/>
              <a:t>the</a:t>
            </a:r>
            <a:r>
              <a:rPr lang="tr-TR" sz="2400" dirty="0"/>
              <a:t> </a:t>
            </a:r>
            <a:r>
              <a:rPr lang="tr-TR" sz="2400" dirty="0" err="1"/>
              <a:t>least</a:t>
            </a:r>
            <a:r>
              <a:rPr lang="tr-TR" sz="2400" dirty="0"/>
              <a:t> </a:t>
            </a:r>
            <a:r>
              <a:rPr lang="tr-TR" sz="2400" dirty="0" err="1"/>
              <a:t>cost</a:t>
            </a:r>
            <a:r>
              <a:rPr lang="tr-TR" sz="2400" dirty="0"/>
              <a:t> </a:t>
            </a:r>
            <a:r>
              <a:rPr lang="tr-TR" sz="2400" dirty="0" err="1"/>
              <a:t>optimization</a:t>
            </a:r>
            <a:r>
              <a:rPr lang="tr-TR" sz="2400" dirty="0"/>
              <a:t> </a:t>
            </a:r>
            <a:r>
              <a:rPr lang="tr-TR" sz="2400" dirty="0" err="1"/>
              <a:t>modeling</a:t>
            </a:r>
            <a:r>
              <a:rPr lang="tr-TR" sz="2400" dirty="0"/>
              <a:t> </a:t>
            </a:r>
            <a:r>
              <a:rPr lang="tr-TR" sz="2400" dirty="0" err="1"/>
              <a:t>solutions</a:t>
            </a:r>
            <a:endParaRPr lang="tr-TR" sz="2400" dirty="0"/>
          </a:p>
          <a:p>
            <a:r>
              <a:rPr lang="tr-TR" sz="2400" dirty="0" err="1"/>
              <a:t>The</a:t>
            </a:r>
            <a:r>
              <a:rPr lang="tr-TR" sz="2400" dirty="0"/>
              <a:t> </a:t>
            </a:r>
            <a:r>
              <a:rPr lang="tr-TR" sz="2400" dirty="0" err="1"/>
              <a:t>modeling</a:t>
            </a:r>
            <a:r>
              <a:rPr lang="tr-TR" sz="2400" dirty="0"/>
              <a:t> </a:t>
            </a:r>
            <a:r>
              <a:rPr lang="tr-TR" sz="2400" dirty="0" err="1"/>
              <a:t>studies</a:t>
            </a:r>
            <a:r>
              <a:rPr lang="tr-TR" sz="2400" dirty="0"/>
              <a:t> </a:t>
            </a:r>
            <a:r>
              <a:rPr lang="tr-TR" sz="2400" dirty="0" err="1"/>
              <a:t>show</a:t>
            </a:r>
            <a:r>
              <a:rPr lang="tr-TR" sz="2400" dirty="0"/>
              <a:t> </a:t>
            </a:r>
            <a:r>
              <a:rPr lang="tr-TR" sz="2400" dirty="0" err="1"/>
              <a:t>that</a:t>
            </a:r>
            <a:r>
              <a:rPr lang="tr-TR" sz="2400" dirty="0"/>
              <a:t> </a:t>
            </a:r>
            <a:r>
              <a:rPr lang="tr-TR" sz="2400" dirty="0" err="1"/>
              <a:t>up</a:t>
            </a:r>
            <a:r>
              <a:rPr lang="tr-TR" sz="2400" dirty="0"/>
              <a:t> </a:t>
            </a:r>
            <a:r>
              <a:rPr lang="tr-TR" sz="2400" dirty="0" err="1"/>
              <a:t>to</a:t>
            </a:r>
            <a:r>
              <a:rPr lang="tr-TR" sz="2400" dirty="0"/>
              <a:t> 80% </a:t>
            </a:r>
            <a:r>
              <a:rPr lang="tr-TR" sz="2400" dirty="0" err="1"/>
              <a:t>reduction</a:t>
            </a:r>
            <a:r>
              <a:rPr lang="tr-TR" sz="2400" dirty="0"/>
              <a:t> of Paris </a:t>
            </a:r>
            <a:r>
              <a:rPr lang="tr-TR" sz="2400" dirty="0" err="1"/>
              <a:t>Agreement</a:t>
            </a:r>
            <a:r>
              <a:rPr lang="tr-TR" sz="2400" dirty="0"/>
              <a:t> </a:t>
            </a:r>
            <a:r>
              <a:rPr lang="tr-TR" sz="2400" dirty="0" err="1"/>
              <a:t>target</a:t>
            </a:r>
            <a:r>
              <a:rPr lang="tr-TR" sz="2400" dirty="0"/>
              <a:t> is </a:t>
            </a:r>
            <a:r>
              <a:rPr lang="tr-TR" sz="2400" dirty="0" err="1"/>
              <a:t>possible</a:t>
            </a:r>
            <a:r>
              <a:rPr lang="tr-TR" sz="2400" dirty="0"/>
              <a:t> </a:t>
            </a:r>
            <a:r>
              <a:rPr lang="tr-TR" sz="2400" dirty="0" err="1"/>
              <a:t>by</a:t>
            </a:r>
            <a:r>
              <a:rPr lang="tr-TR" sz="2400" dirty="0"/>
              <a:t> </a:t>
            </a:r>
            <a:r>
              <a:rPr lang="tr-TR" sz="2400" dirty="0" err="1"/>
              <a:t>combining</a:t>
            </a:r>
            <a:r>
              <a:rPr lang="tr-TR" sz="2400" dirty="0"/>
              <a:t> </a:t>
            </a:r>
            <a:r>
              <a:rPr lang="tr-TR" sz="2400" dirty="0" err="1"/>
              <a:t>demand</a:t>
            </a:r>
            <a:r>
              <a:rPr lang="tr-TR" sz="2400" dirty="0"/>
              <a:t> </a:t>
            </a:r>
            <a:r>
              <a:rPr lang="tr-TR" sz="2400" dirty="0" err="1"/>
              <a:t>and</a:t>
            </a:r>
            <a:r>
              <a:rPr lang="tr-TR" sz="2400" dirty="0"/>
              <a:t> </a:t>
            </a:r>
            <a:r>
              <a:rPr lang="tr-TR" sz="2400" dirty="0" err="1"/>
              <a:t>supply</a:t>
            </a:r>
            <a:r>
              <a:rPr lang="tr-TR" sz="2400" dirty="0"/>
              <a:t> </a:t>
            </a:r>
            <a:r>
              <a:rPr lang="tr-TR" sz="2400" dirty="0" err="1"/>
              <a:t>side</a:t>
            </a:r>
            <a:r>
              <a:rPr lang="tr-TR" sz="2400" dirty="0"/>
              <a:t> </a:t>
            </a:r>
            <a:r>
              <a:rPr lang="tr-TR" sz="2400" dirty="0" err="1"/>
              <a:t>strategies</a:t>
            </a:r>
            <a:endParaRPr lang="tr-TR" sz="2400" dirty="0"/>
          </a:p>
          <a:p>
            <a:r>
              <a:rPr lang="tr-TR" sz="2400" dirty="0" err="1"/>
              <a:t>Further</a:t>
            </a:r>
            <a:r>
              <a:rPr lang="tr-TR" sz="2400" dirty="0"/>
              <a:t> </a:t>
            </a:r>
            <a:r>
              <a:rPr lang="tr-TR" sz="2400" dirty="0" err="1"/>
              <a:t>reduction</a:t>
            </a:r>
            <a:r>
              <a:rPr lang="tr-TR" sz="2400" dirty="0"/>
              <a:t> of </a:t>
            </a:r>
            <a:r>
              <a:rPr lang="tr-TR" sz="2400" dirty="0" err="1"/>
              <a:t>carbon</a:t>
            </a:r>
            <a:r>
              <a:rPr lang="tr-TR" sz="2400" dirty="0"/>
              <a:t> </a:t>
            </a:r>
            <a:r>
              <a:rPr lang="tr-TR" sz="2400" dirty="0" err="1"/>
              <a:t>emissions</a:t>
            </a:r>
            <a:r>
              <a:rPr lang="tr-TR" sz="2400" dirty="0"/>
              <a:t> is </a:t>
            </a:r>
            <a:r>
              <a:rPr lang="tr-TR" sz="2400" dirty="0" err="1"/>
              <a:t>possible</a:t>
            </a:r>
            <a:r>
              <a:rPr lang="tr-TR" sz="2400" dirty="0"/>
              <a:t> </a:t>
            </a:r>
            <a:r>
              <a:rPr lang="tr-TR" sz="2400" dirty="0" err="1"/>
              <a:t>with</a:t>
            </a:r>
            <a:r>
              <a:rPr lang="tr-TR" sz="2400" dirty="0"/>
              <a:t> </a:t>
            </a:r>
            <a:r>
              <a:rPr lang="tr-TR" sz="2400" dirty="0" err="1"/>
              <a:t>the</a:t>
            </a:r>
            <a:r>
              <a:rPr lang="tr-TR" sz="2400" dirty="0"/>
              <a:t> </a:t>
            </a:r>
            <a:r>
              <a:rPr lang="tr-TR" sz="2400" dirty="0" err="1"/>
              <a:t>expansion</a:t>
            </a:r>
            <a:r>
              <a:rPr lang="tr-TR" sz="2400" dirty="0"/>
              <a:t> of </a:t>
            </a:r>
            <a:r>
              <a:rPr lang="tr-TR" sz="2400" dirty="0" err="1"/>
              <a:t>negative</a:t>
            </a:r>
            <a:r>
              <a:rPr lang="tr-TR" sz="2400" dirty="0"/>
              <a:t> </a:t>
            </a:r>
            <a:r>
              <a:rPr lang="tr-TR" sz="2400" dirty="0" err="1"/>
              <a:t>emission</a:t>
            </a:r>
            <a:r>
              <a:rPr lang="tr-TR" sz="2400" dirty="0"/>
              <a:t> </a:t>
            </a:r>
            <a:r>
              <a:rPr lang="tr-TR" sz="2400" dirty="0" err="1"/>
              <a:t>technologies</a:t>
            </a:r>
            <a:r>
              <a:rPr lang="tr-TR" sz="2400" dirty="0"/>
              <a:t> (CCS, BECCS)</a:t>
            </a:r>
          </a:p>
        </p:txBody>
      </p:sp>
      <p:pic>
        <p:nvPicPr>
          <p:cNvPr id="5" name="İçerik Yer Tutucusu 4">
            <a:extLst>
              <a:ext uri="{FF2B5EF4-FFF2-40B4-BE49-F238E27FC236}">
                <a16:creationId xmlns:a16="http://schemas.microsoft.com/office/drawing/2014/main" id="{F8074CB8-A3CE-432D-A226-5811EC5A5B62}"/>
              </a:ext>
            </a:extLst>
          </p:cNvPr>
          <p:cNvPicPr>
            <a:picLocks noGrp="1" noChangeAspect="1"/>
          </p:cNvPicPr>
          <p:nvPr>
            <p:ph sz="half" idx="2"/>
          </p:nvPr>
        </p:nvPicPr>
        <p:blipFill>
          <a:blip r:embed="rId2"/>
          <a:stretch>
            <a:fillRect/>
          </a:stretch>
        </p:blipFill>
        <p:spPr>
          <a:xfrm>
            <a:off x="5067300" y="1921669"/>
            <a:ext cx="6911620" cy="3835400"/>
          </a:xfrm>
          <a:prstGeom prst="rect">
            <a:avLst/>
          </a:prstGeom>
        </p:spPr>
      </p:pic>
    </p:spTree>
    <p:extLst>
      <p:ext uri="{BB962C8B-B14F-4D97-AF65-F5344CB8AC3E}">
        <p14:creationId xmlns:p14="http://schemas.microsoft.com/office/powerpoint/2010/main" val="1723060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0A5268A-7309-43B3-8395-A3672A13F485}"/>
              </a:ext>
            </a:extLst>
          </p:cNvPr>
          <p:cNvSpPr>
            <a:spLocks noGrp="1"/>
          </p:cNvSpPr>
          <p:nvPr>
            <p:ph type="title"/>
          </p:nvPr>
        </p:nvSpPr>
        <p:spPr/>
        <p:txBody>
          <a:bodyPr/>
          <a:lstStyle/>
          <a:p>
            <a:r>
              <a:rPr lang="tr-TR" dirty="0"/>
              <a:t>Energy </a:t>
            </a:r>
            <a:r>
              <a:rPr lang="tr-TR" dirty="0" err="1"/>
              <a:t>Transition</a:t>
            </a:r>
            <a:endParaRPr lang="tr-TR" dirty="0"/>
          </a:p>
        </p:txBody>
      </p:sp>
      <p:sp>
        <p:nvSpPr>
          <p:cNvPr id="3" name="İçerik Yer Tutucusu 2">
            <a:extLst>
              <a:ext uri="{FF2B5EF4-FFF2-40B4-BE49-F238E27FC236}">
                <a16:creationId xmlns:a16="http://schemas.microsoft.com/office/drawing/2014/main" id="{776C5DA5-8C3A-49F2-973C-6204620DA3FC}"/>
              </a:ext>
            </a:extLst>
          </p:cNvPr>
          <p:cNvSpPr>
            <a:spLocks noGrp="1"/>
          </p:cNvSpPr>
          <p:nvPr>
            <p:ph sz="half" idx="1"/>
          </p:nvPr>
        </p:nvSpPr>
        <p:spPr>
          <a:xfrm>
            <a:off x="487679" y="1371600"/>
            <a:ext cx="3970022" cy="4935538"/>
          </a:xfrm>
        </p:spPr>
        <p:txBody>
          <a:bodyPr/>
          <a:lstStyle/>
          <a:p>
            <a:r>
              <a:rPr lang="tr-TR" sz="2400" dirty="0"/>
              <a:t>E</a:t>
            </a:r>
            <a:r>
              <a:rPr lang="en-US" sz="2400" dirty="0" err="1"/>
              <a:t>nergy</a:t>
            </a:r>
            <a:r>
              <a:rPr lang="en-US" sz="2400" dirty="0"/>
              <a:t> systems affected political systems in the past which is reversed now with even democratic countries resisting to low carbon transition</a:t>
            </a:r>
            <a:endParaRPr lang="tr-TR" sz="2400" dirty="0"/>
          </a:p>
          <a:p>
            <a:r>
              <a:rPr lang="tr-TR" sz="2400" dirty="0" err="1"/>
              <a:t>Democratic</a:t>
            </a:r>
            <a:r>
              <a:rPr lang="tr-TR" sz="2400" dirty="0"/>
              <a:t> </a:t>
            </a:r>
            <a:r>
              <a:rPr lang="tr-TR" sz="2400" dirty="0" err="1"/>
              <a:t>countries</a:t>
            </a:r>
            <a:r>
              <a:rPr lang="tr-TR" sz="2400" dirty="0"/>
              <a:t> </a:t>
            </a:r>
            <a:r>
              <a:rPr lang="tr-TR" sz="2400" dirty="0" err="1"/>
              <a:t>are</a:t>
            </a:r>
            <a:r>
              <a:rPr lang="tr-TR" sz="2400" dirty="0"/>
              <a:t> </a:t>
            </a:r>
            <a:r>
              <a:rPr lang="tr-TR" sz="2400" dirty="0" err="1"/>
              <a:t>relatively</a:t>
            </a:r>
            <a:r>
              <a:rPr lang="tr-TR" sz="2400" dirty="0"/>
              <a:t> </a:t>
            </a:r>
            <a:r>
              <a:rPr lang="tr-TR" sz="2400" dirty="0" err="1"/>
              <a:t>less</a:t>
            </a:r>
            <a:r>
              <a:rPr lang="tr-TR" sz="2400" dirty="0"/>
              <a:t> </a:t>
            </a:r>
            <a:r>
              <a:rPr lang="tr-TR" sz="2400" dirty="0" err="1"/>
              <a:t>dependent</a:t>
            </a:r>
            <a:r>
              <a:rPr lang="tr-TR" sz="2400" dirty="0"/>
              <a:t> on </a:t>
            </a:r>
            <a:r>
              <a:rPr lang="tr-TR" sz="2400" dirty="0" err="1"/>
              <a:t>fossil</a:t>
            </a:r>
            <a:r>
              <a:rPr lang="tr-TR" sz="2400" dirty="0"/>
              <a:t> </a:t>
            </a:r>
            <a:r>
              <a:rPr lang="tr-TR" sz="2400" dirty="0" err="1"/>
              <a:t>fuels</a:t>
            </a:r>
            <a:r>
              <a:rPr lang="tr-TR" sz="2400" dirty="0"/>
              <a:t> </a:t>
            </a:r>
            <a:r>
              <a:rPr lang="tr-TR" sz="2400" dirty="0" err="1"/>
              <a:t>which</a:t>
            </a:r>
            <a:r>
              <a:rPr lang="tr-TR" sz="2400" dirty="0"/>
              <a:t> can be </a:t>
            </a:r>
            <a:r>
              <a:rPr lang="tr-TR" sz="2400" dirty="0" err="1"/>
              <a:t>attributed</a:t>
            </a:r>
            <a:r>
              <a:rPr lang="tr-TR" sz="2400" dirty="0"/>
              <a:t> </a:t>
            </a:r>
            <a:r>
              <a:rPr lang="tr-TR" sz="2400" dirty="0" err="1"/>
              <a:t>to</a:t>
            </a:r>
            <a:r>
              <a:rPr lang="tr-TR" sz="2400" dirty="0"/>
              <a:t> </a:t>
            </a:r>
            <a:r>
              <a:rPr lang="tr-TR" sz="2400" dirty="0" err="1"/>
              <a:t>citizen</a:t>
            </a:r>
            <a:r>
              <a:rPr lang="tr-TR" sz="2400" dirty="0"/>
              <a:t> </a:t>
            </a:r>
            <a:r>
              <a:rPr lang="tr-TR" sz="2400" dirty="0" err="1"/>
              <a:t>participation</a:t>
            </a:r>
            <a:r>
              <a:rPr lang="tr-TR" sz="2400" dirty="0"/>
              <a:t> </a:t>
            </a:r>
            <a:r>
              <a:rPr lang="tr-TR" sz="2400" dirty="0" err="1"/>
              <a:t>to</a:t>
            </a:r>
            <a:r>
              <a:rPr lang="tr-TR" sz="2400" dirty="0"/>
              <a:t> </a:t>
            </a:r>
            <a:r>
              <a:rPr lang="tr-TR" sz="2400" dirty="0" err="1"/>
              <a:t>policy</a:t>
            </a:r>
            <a:r>
              <a:rPr lang="tr-TR" sz="2400" dirty="0"/>
              <a:t> </a:t>
            </a:r>
            <a:r>
              <a:rPr lang="tr-TR" sz="2400" dirty="0" err="1"/>
              <a:t>making</a:t>
            </a:r>
            <a:r>
              <a:rPr lang="tr-TR" sz="2400" dirty="0"/>
              <a:t> </a:t>
            </a:r>
            <a:r>
              <a:rPr lang="tr-TR" sz="2400" dirty="0" err="1"/>
              <a:t>and</a:t>
            </a:r>
            <a:r>
              <a:rPr lang="tr-TR" sz="2400" dirty="0"/>
              <a:t> market </a:t>
            </a:r>
            <a:r>
              <a:rPr lang="tr-TR" sz="2400" dirty="0" err="1"/>
              <a:t>centered</a:t>
            </a:r>
            <a:r>
              <a:rPr lang="tr-TR" sz="2400" dirty="0"/>
              <a:t> </a:t>
            </a:r>
            <a:r>
              <a:rPr lang="tr-TR" sz="2400" dirty="0" err="1"/>
              <a:t>economic</a:t>
            </a:r>
            <a:r>
              <a:rPr lang="tr-TR" sz="2400" dirty="0"/>
              <a:t> </a:t>
            </a:r>
            <a:r>
              <a:rPr lang="tr-TR" sz="2400" dirty="0" err="1"/>
              <a:t>structures</a:t>
            </a:r>
            <a:r>
              <a:rPr lang="tr-TR" sz="2400" dirty="0"/>
              <a:t> </a:t>
            </a:r>
          </a:p>
        </p:txBody>
      </p:sp>
      <p:pic>
        <p:nvPicPr>
          <p:cNvPr id="5" name="İçerik Yer Tutucusu 4">
            <a:extLst>
              <a:ext uri="{FF2B5EF4-FFF2-40B4-BE49-F238E27FC236}">
                <a16:creationId xmlns:a16="http://schemas.microsoft.com/office/drawing/2014/main" id="{BA6A1876-7708-414F-AEB2-6CE687A45567}"/>
              </a:ext>
            </a:extLst>
          </p:cNvPr>
          <p:cNvPicPr>
            <a:picLocks noGrp="1" noChangeAspect="1"/>
          </p:cNvPicPr>
          <p:nvPr>
            <p:ph sz="half" idx="2"/>
          </p:nvPr>
        </p:nvPicPr>
        <p:blipFill>
          <a:blip r:embed="rId3"/>
          <a:stretch>
            <a:fillRect/>
          </a:stretch>
        </p:blipFill>
        <p:spPr>
          <a:xfrm>
            <a:off x="5270499" y="1667818"/>
            <a:ext cx="6715839" cy="3982599"/>
          </a:xfrm>
          <a:prstGeom prst="rect">
            <a:avLst/>
          </a:prstGeom>
        </p:spPr>
      </p:pic>
      <p:pic>
        <p:nvPicPr>
          <p:cNvPr id="6" name="Resim 5">
            <a:extLst>
              <a:ext uri="{FF2B5EF4-FFF2-40B4-BE49-F238E27FC236}">
                <a16:creationId xmlns:a16="http://schemas.microsoft.com/office/drawing/2014/main" id="{90DD367E-B99B-4953-B41E-C3259F569C30}"/>
              </a:ext>
            </a:extLst>
          </p:cNvPr>
          <p:cNvPicPr>
            <a:picLocks noChangeAspect="1"/>
          </p:cNvPicPr>
          <p:nvPr/>
        </p:nvPicPr>
        <p:blipFill>
          <a:blip r:embed="rId4"/>
          <a:stretch>
            <a:fillRect/>
          </a:stretch>
        </p:blipFill>
        <p:spPr>
          <a:xfrm>
            <a:off x="4412232" y="1718618"/>
            <a:ext cx="7779767" cy="3920181"/>
          </a:xfrm>
          <a:prstGeom prst="rect">
            <a:avLst/>
          </a:prstGeom>
        </p:spPr>
      </p:pic>
    </p:spTree>
    <p:extLst>
      <p:ext uri="{BB962C8B-B14F-4D97-AF65-F5344CB8AC3E}">
        <p14:creationId xmlns:p14="http://schemas.microsoft.com/office/powerpoint/2010/main" val="22584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B7F5119-D6F8-4C38-A753-4787F130598E}"/>
              </a:ext>
            </a:extLst>
          </p:cNvPr>
          <p:cNvSpPr>
            <a:spLocks noGrp="1"/>
          </p:cNvSpPr>
          <p:nvPr>
            <p:ph type="title"/>
          </p:nvPr>
        </p:nvSpPr>
        <p:spPr/>
        <p:txBody>
          <a:bodyPr/>
          <a:lstStyle/>
          <a:p>
            <a:r>
              <a:rPr lang="tr-TR" dirty="0"/>
              <a:t>Paris </a:t>
            </a:r>
            <a:r>
              <a:rPr lang="tr-TR" dirty="0" err="1"/>
              <a:t>Agreement</a:t>
            </a:r>
            <a:r>
              <a:rPr lang="tr-TR" dirty="0"/>
              <a:t> &amp; </a:t>
            </a:r>
            <a:r>
              <a:rPr lang="tr-TR" dirty="0" err="1"/>
              <a:t>SDGs</a:t>
            </a:r>
            <a:endParaRPr lang="tr-TR" dirty="0"/>
          </a:p>
        </p:txBody>
      </p:sp>
      <p:sp>
        <p:nvSpPr>
          <p:cNvPr id="3" name="İçerik Yer Tutucusu 2">
            <a:extLst>
              <a:ext uri="{FF2B5EF4-FFF2-40B4-BE49-F238E27FC236}">
                <a16:creationId xmlns:a16="http://schemas.microsoft.com/office/drawing/2014/main" id="{2F23F333-863A-4B7E-819A-965387A97C1D}"/>
              </a:ext>
            </a:extLst>
          </p:cNvPr>
          <p:cNvSpPr>
            <a:spLocks noGrp="1"/>
          </p:cNvSpPr>
          <p:nvPr>
            <p:ph sz="half" idx="1"/>
          </p:nvPr>
        </p:nvSpPr>
        <p:spPr/>
        <p:txBody>
          <a:bodyPr/>
          <a:lstStyle/>
          <a:p>
            <a:r>
              <a:rPr lang="en-US" sz="2400" dirty="0"/>
              <a:t>The 2030 UN Agenda for Sustainable Development is comprised of 17 goals with 169 interlinked targets</a:t>
            </a:r>
            <a:endParaRPr lang="tr-TR" sz="2400" dirty="0"/>
          </a:p>
          <a:p>
            <a:r>
              <a:rPr lang="tr-TR" sz="2400" dirty="0"/>
              <a:t>A</a:t>
            </a:r>
            <a:r>
              <a:rPr lang="en-US" sz="2400" dirty="0" err="1"/>
              <a:t>ction</a:t>
            </a:r>
            <a:r>
              <a:rPr lang="en-US" sz="2400" dirty="0"/>
              <a:t> for sustainable development, cover</a:t>
            </a:r>
            <a:r>
              <a:rPr lang="tr-TR" sz="2400" dirty="0"/>
              <a:t>s</a:t>
            </a:r>
            <a:r>
              <a:rPr lang="en-US" sz="2400" dirty="0"/>
              <a:t> areas from poverty eradication and the provision of basic services to combating climate change and reducing inequalities</a:t>
            </a:r>
            <a:endParaRPr lang="tr-TR" sz="2400" dirty="0"/>
          </a:p>
          <a:p>
            <a:r>
              <a:rPr lang="tr-TR" sz="2400" dirty="0" err="1"/>
              <a:t>The</a:t>
            </a:r>
            <a:r>
              <a:rPr lang="tr-TR" sz="2400" dirty="0"/>
              <a:t> </a:t>
            </a:r>
            <a:r>
              <a:rPr lang="tr-TR" sz="2400" dirty="0" err="1"/>
              <a:t>synergies</a:t>
            </a:r>
            <a:r>
              <a:rPr lang="tr-TR" sz="2400" dirty="0"/>
              <a:t> </a:t>
            </a:r>
            <a:r>
              <a:rPr lang="tr-TR" sz="2400" dirty="0" err="1"/>
              <a:t>and</a:t>
            </a:r>
            <a:r>
              <a:rPr lang="tr-TR" sz="2400" dirty="0"/>
              <a:t> </a:t>
            </a:r>
            <a:r>
              <a:rPr lang="tr-TR" sz="2400" dirty="0" err="1"/>
              <a:t>trade-offs</a:t>
            </a:r>
            <a:r>
              <a:rPr lang="tr-TR" sz="2400" dirty="0"/>
              <a:t> </a:t>
            </a:r>
            <a:r>
              <a:rPr lang="tr-TR" sz="2400" dirty="0" err="1"/>
              <a:t>between</a:t>
            </a:r>
            <a:r>
              <a:rPr lang="tr-TR" sz="2400" dirty="0"/>
              <a:t> </a:t>
            </a:r>
            <a:r>
              <a:rPr lang="tr-TR" sz="2400" dirty="0" err="1"/>
              <a:t>the</a:t>
            </a:r>
            <a:r>
              <a:rPr lang="tr-TR" sz="2400" dirty="0"/>
              <a:t> </a:t>
            </a:r>
            <a:r>
              <a:rPr lang="tr-TR" sz="2400" dirty="0" err="1"/>
              <a:t>goals</a:t>
            </a:r>
            <a:r>
              <a:rPr lang="tr-TR" sz="2400" dirty="0"/>
              <a:t> </a:t>
            </a:r>
            <a:r>
              <a:rPr lang="tr-TR" sz="2400" dirty="0" err="1"/>
              <a:t>depend</a:t>
            </a:r>
            <a:r>
              <a:rPr lang="tr-TR" sz="2400" dirty="0"/>
              <a:t> on </a:t>
            </a:r>
            <a:r>
              <a:rPr lang="en-US" sz="2400" dirty="0"/>
              <a:t>project governance, characteristics and outcomes</a:t>
            </a:r>
            <a:endParaRPr lang="tr-TR" sz="2400" dirty="0"/>
          </a:p>
        </p:txBody>
      </p:sp>
      <p:pic>
        <p:nvPicPr>
          <p:cNvPr id="5" name="İçerik Yer Tutucusu 4">
            <a:extLst>
              <a:ext uri="{FF2B5EF4-FFF2-40B4-BE49-F238E27FC236}">
                <a16:creationId xmlns:a16="http://schemas.microsoft.com/office/drawing/2014/main" id="{A887DCAC-F9EF-4D12-ABFC-16F292719BF1}"/>
              </a:ext>
            </a:extLst>
          </p:cNvPr>
          <p:cNvPicPr>
            <a:picLocks noGrp="1" noChangeAspect="1"/>
          </p:cNvPicPr>
          <p:nvPr>
            <p:ph sz="half" idx="2"/>
          </p:nvPr>
        </p:nvPicPr>
        <p:blipFill>
          <a:blip r:embed="rId3"/>
          <a:stretch>
            <a:fillRect/>
          </a:stretch>
        </p:blipFill>
        <p:spPr>
          <a:xfrm>
            <a:off x="6217923" y="2358191"/>
            <a:ext cx="5784674" cy="2954400"/>
          </a:xfrm>
          <a:prstGeom prst="rect">
            <a:avLst/>
          </a:prstGeom>
        </p:spPr>
      </p:pic>
      <p:pic>
        <p:nvPicPr>
          <p:cNvPr id="6" name="Resim 5">
            <a:extLst>
              <a:ext uri="{FF2B5EF4-FFF2-40B4-BE49-F238E27FC236}">
                <a16:creationId xmlns:a16="http://schemas.microsoft.com/office/drawing/2014/main" id="{0B23941B-4F57-4450-AEA9-EB60F5B28A24}"/>
              </a:ext>
            </a:extLst>
          </p:cNvPr>
          <p:cNvPicPr>
            <a:picLocks noChangeAspect="1"/>
          </p:cNvPicPr>
          <p:nvPr/>
        </p:nvPicPr>
        <p:blipFill>
          <a:blip r:embed="rId4"/>
          <a:stretch>
            <a:fillRect/>
          </a:stretch>
        </p:blipFill>
        <p:spPr>
          <a:xfrm>
            <a:off x="6217923" y="1758693"/>
            <a:ext cx="5784674" cy="4153396"/>
          </a:xfrm>
          <a:prstGeom prst="rect">
            <a:avLst/>
          </a:prstGeom>
        </p:spPr>
      </p:pic>
      <p:sp>
        <p:nvSpPr>
          <p:cNvPr id="7" name="Metin kutusu 6">
            <a:extLst>
              <a:ext uri="{FF2B5EF4-FFF2-40B4-BE49-F238E27FC236}">
                <a16:creationId xmlns:a16="http://schemas.microsoft.com/office/drawing/2014/main" id="{4B8C2899-76BF-43A3-8FC5-66AE534481C0}"/>
              </a:ext>
            </a:extLst>
          </p:cNvPr>
          <p:cNvSpPr txBox="1"/>
          <p:nvPr/>
        </p:nvSpPr>
        <p:spPr>
          <a:xfrm>
            <a:off x="6103667" y="5912089"/>
            <a:ext cx="6013185" cy="338554"/>
          </a:xfrm>
          <a:prstGeom prst="rect">
            <a:avLst/>
          </a:prstGeom>
          <a:noFill/>
        </p:spPr>
        <p:txBody>
          <a:bodyPr wrap="none" rtlCol="0">
            <a:spAutoFit/>
          </a:bodyPr>
          <a:lstStyle/>
          <a:p>
            <a:r>
              <a:rPr lang="en-US" dirty="0"/>
              <a:t>Results of application of the SDGs-IAE Framework to the GERD</a:t>
            </a:r>
            <a:endParaRPr lang="tr-TR" dirty="0"/>
          </a:p>
        </p:txBody>
      </p:sp>
      <p:pic>
        <p:nvPicPr>
          <p:cNvPr id="8" name="Resim 7">
            <a:extLst>
              <a:ext uri="{FF2B5EF4-FFF2-40B4-BE49-F238E27FC236}">
                <a16:creationId xmlns:a16="http://schemas.microsoft.com/office/drawing/2014/main" id="{B0C5DC77-19B0-4541-82F4-12B940A41388}"/>
              </a:ext>
            </a:extLst>
          </p:cNvPr>
          <p:cNvPicPr>
            <a:picLocks noChangeAspect="1"/>
          </p:cNvPicPr>
          <p:nvPr/>
        </p:nvPicPr>
        <p:blipFill>
          <a:blip r:embed="rId5"/>
          <a:stretch>
            <a:fillRect/>
          </a:stretch>
        </p:blipFill>
        <p:spPr>
          <a:xfrm>
            <a:off x="6217923" y="1753572"/>
            <a:ext cx="5905302" cy="4153396"/>
          </a:xfrm>
          <a:prstGeom prst="rect">
            <a:avLst/>
          </a:prstGeom>
        </p:spPr>
      </p:pic>
      <p:sp>
        <p:nvSpPr>
          <p:cNvPr id="9" name="Metin kutusu 8">
            <a:extLst>
              <a:ext uri="{FF2B5EF4-FFF2-40B4-BE49-F238E27FC236}">
                <a16:creationId xmlns:a16="http://schemas.microsoft.com/office/drawing/2014/main" id="{99A1BF76-3B19-4576-A5FF-2153B8F4DCB0}"/>
              </a:ext>
            </a:extLst>
          </p:cNvPr>
          <p:cNvSpPr txBox="1"/>
          <p:nvPr/>
        </p:nvSpPr>
        <p:spPr>
          <a:xfrm>
            <a:off x="6183817" y="5906968"/>
            <a:ext cx="5852884" cy="338554"/>
          </a:xfrm>
          <a:prstGeom prst="rect">
            <a:avLst/>
          </a:prstGeom>
          <a:solidFill>
            <a:schemeClr val="bg1"/>
          </a:solidFill>
        </p:spPr>
        <p:txBody>
          <a:bodyPr wrap="none" rtlCol="0">
            <a:spAutoFit/>
          </a:bodyPr>
          <a:lstStyle/>
          <a:p>
            <a:r>
              <a:rPr lang="en-US" dirty="0"/>
              <a:t>Results of application of the SDGs-IAE Framework to the HPC</a:t>
            </a:r>
            <a:endParaRPr lang="tr-TR" dirty="0"/>
          </a:p>
        </p:txBody>
      </p:sp>
    </p:spTree>
    <p:extLst>
      <p:ext uri="{BB962C8B-B14F-4D97-AF65-F5344CB8AC3E}">
        <p14:creationId xmlns:p14="http://schemas.microsoft.com/office/powerpoint/2010/main" val="75107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theme/theme1.xml><?xml version="1.0" encoding="utf-8"?>
<a:theme xmlns:a="http://schemas.openxmlformats.org/drawingml/2006/main" name="ETKB">
  <a:themeElements>
    <a:clrScheme name="Custom 14">
      <a:dk1>
        <a:srgbClr val="000000"/>
      </a:dk1>
      <a:lt1>
        <a:srgbClr val="FFFFFF"/>
      </a:lt1>
      <a:dk2>
        <a:srgbClr val="0000CC"/>
      </a:dk2>
      <a:lt2>
        <a:srgbClr val="B2B2B2"/>
      </a:lt2>
      <a:accent1>
        <a:srgbClr val="006699"/>
      </a:accent1>
      <a:accent2>
        <a:srgbClr val="A50021"/>
      </a:accent2>
      <a:accent3>
        <a:srgbClr val="33CC33"/>
      </a:accent3>
      <a:accent4>
        <a:srgbClr val="FF9933"/>
      </a:accent4>
      <a:accent5>
        <a:srgbClr val="9933FF"/>
      </a:accent5>
      <a:accent6>
        <a:srgbClr val="FFFF00"/>
      </a:accent6>
      <a:hlink>
        <a:srgbClr val="0000FF"/>
      </a:hlink>
      <a:folHlink>
        <a:srgbClr val="FF00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TKB" id="{C0253A87-15AE-4E2E-971F-9FC016CD33A9}" vid="{8EC7D9B9-03C8-4F14-962C-C693A675A2F7}"/>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ETKB</Template>
  <TotalTime>2759</TotalTime>
  <Words>3144</Words>
  <Application>Microsoft Office PowerPoint</Application>
  <PresentationFormat>Geniş ekran</PresentationFormat>
  <Paragraphs>234</Paragraphs>
  <Slides>25</Slides>
  <Notes>20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25</vt:i4>
      </vt:variant>
    </vt:vector>
  </HeadingPairs>
  <TitlesOfParts>
    <vt:vector size="30" baseType="lpstr">
      <vt:lpstr>Arial</vt:lpstr>
      <vt:lpstr>Arial Narrow</vt:lpstr>
      <vt:lpstr>Arial Unicode MS</vt:lpstr>
      <vt:lpstr>Calibri</vt:lpstr>
      <vt:lpstr>ETKB</vt:lpstr>
      <vt:lpstr>Introduction to Energy Modeling</vt:lpstr>
      <vt:lpstr>About myself: education, employment and research carreer</vt:lpstr>
      <vt:lpstr>Energy Demand</vt:lpstr>
      <vt:lpstr>Energy Flow</vt:lpstr>
      <vt:lpstr>Energy and Development</vt:lpstr>
      <vt:lpstr>Energy Balance</vt:lpstr>
      <vt:lpstr>Energy Demand</vt:lpstr>
      <vt:lpstr>Energy Transition</vt:lpstr>
      <vt:lpstr>Paris Agreement &amp; SDGs</vt:lpstr>
      <vt:lpstr>Interdisciplinary Framework</vt:lpstr>
      <vt:lpstr>Energy Statistics</vt:lpstr>
      <vt:lpstr>Fossil Fuels</vt:lpstr>
      <vt:lpstr>Oil Market</vt:lpstr>
      <vt:lpstr>Oil Market</vt:lpstr>
      <vt:lpstr>Coal Market</vt:lpstr>
      <vt:lpstr>Natural Gas Market</vt:lpstr>
      <vt:lpstr>Geothermal Market</vt:lpstr>
      <vt:lpstr>Energy Resources</vt:lpstr>
      <vt:lpstr>Primary Energy Demand</vt:lpstr>
      <vt:lpstr>Market Economy</vt:lpstr>
      <vt:lpstr>Electricity Market</vt:lpstr>
      <vt:lpstr>Energy Innovation</vt:lpstr>
      <vt:lpstr>Quiz #1 (Take home)</vt:lpstr>
      <vt:lpstr>Poll #1</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Enerji Arz Stratejilerinin ve Genel Çevresel Etkilerinin Modellenmesi (MESSAGE)</dc:title>
  <dc:creator>Görkem Güngör</dc:creator>
  <cp:lastModifiedBy>Görkem Güngör</cp:lastModifiedBy>
  <cp:revision>395</cp:revision>
  <dcterms:created xsi:type="dcterms:W3CDTF">2021-08-19T05:48:26Z</dcterms:created>
  <dcterms:modified xsi:type="dcterms:W3CDTF">2022-10-13T13:00:26Z</dcterms:modified>
</cp:coreProperties>
</file>